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65" r:id="rId3"/>
    <p:sldId id="257" r:id="rId4"/>
    <p:sldId id="267" r:id="rId5"/>
    <p:sldId id="270" r:id="rId6"/>
    <p:sldId id="269" r:id="rId7"/>
    <p:sldId id="268" r:id="rId8"/>
    <p:sldId id="259" r:id="rId9"/>
    <p:sldId id="264" r:id="rId10"/>
    <p:sldId id="266" r:id="rId11"/>
    <p:sldId id="262" r:id="rId12"/>
    <p:sldId id="260" r:id="rId13"/>
    <p:sldId id="261" r:id="rId14"/>
    <p:sldId id="271"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0000"/>
    <a:srgbClr val="FF8B8B"/>
    <a:srgbClr val="E2000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3" d="100"/>
          <a:sy n="63" d="100"/>
        </p:scale>
        <p:origin x="76"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hyperlink" Target="https://www.goodfreephotos.com/people/girl-with-kittens.jpg.php" TargetMode="External"/><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jpg"/><Relationship Id="rId12" Type="http://schemas.openxmlformats.org/officeDocument/2006/relationships/hyperlink" Target="https://pixabay.com/en/abstract-bands-wave-lines-movement-384947/" TargetMode="External"/><Relationship Id="rId2" Type="http://schemas.openxmlformats.org/officeDocument/2006/relationships/hyperlink" Target="https://freesvg.org/linux-tux-fixing-a-heartbleed-bug-vector-clip-art" TargetMode="External"/><Relationship Id="rId1" Type="http://schemas.openxmlformats.org/officeDocument/2006/relationships/image" Target="../media/image16.png"/><Relationship Id="rId6" Type="http://schemas.openxmlformats.org/officeDocument/2006/relationships/hyperlink" Target="https://aiimpacts.org/2015/05/" TargetMode="External"/><Relationship Id="rId11" Type="http://schemas.openxmlformats.org/officeDocument/2006/relationships/image" Target="../media/image21.jpg"/><Relationship Id="rId5" Type="http://schemas.openxmlformats.org/officeDocument/2006/relationships/image" Target="../media/image18.png"/><Relationship Id="rId10" Type="http://schemas.openxmlformats.org/officeDocument/2006/relationships/hyperlink" Target="https://www.flickr.com/photos/152824664@N07/30212411048" TargetMode="External"/><Relationship Id="rId4" Type="http://schemas.openxmlformats.org/officeDocument/2006/relationships/hyperlink" Target="http://tex.stackexchange.com/questions/127375/replicate-the-fourier-transform-time-frequency-domains-correspondence-illustrati" TargetMode="External"/><Relationship Id="rId9" Type="http://schemas.openxmlformats.org/officeDocument/2006/relationships/image" Target="../media/image20.jpg"/><Relationship Id="rId14" Type="http://schemas.openxmlformats.org/officeDocument/2006/relationships/hyperlink" Target="https://onlinenetworkofeducators.org/showcase/section-b/" TargetMode="External"/></Relationships>
</file>

<file path=ppt/diagrams/_rels/drawing1.xml.rels><?xml version="1.0" encoding="UTF-8" standalone="yes"?>
<Relationships xmlns="http://schemas.openxmlformats.org/package/2006/relationships"><Relationship Id="rId8" Type="http://schemas.openxmlformats.org/officeDocument/2006/relationships/hyperlink" Target="https://www.goodfreephotos.com/people/girl-with-kittens.jpg.php" TargetMode="External"/><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jpg"/><Relationship Id="rId12" Type="http://schemas.openxmlformats.org/officeDocument/2006/relationships/hyperlink" Target="https://pixabay.com/en/abstract-bands-wave-lines-movement-384947/" TargetMode="External"/><Relationship Id="rId2" Type="http://schemas.openxmlformats.org/officeDocument/2006/relationships/hyperlink" Target="https://freesvg.org/linux-tux-fixing-a-heartbleed-bug-vector-clip-art" TargetMode="External"/><Relationship Id="rId1" Type="http://schemas.openxmlformats.org/officeDocument/2006/relationships/image" Target="../media/image16.png"/><Relationship Id="rId6" Type="http://schemas.openxmlformats.org/officeDocument/2006/relationships/hyperlink" Target="https://aiimpacts.org/2015/05/" TargetMode="External"/><Relationship Id="rId11" Type="http://schemas.openxmlformats.org/officeDocument/2006/relationships/image" Target="../media/image21.jpg"/><Relationship Id="rId5" Type="http://schemas.openxmlformats.org/officeDocument/2006/relationships/image" Target="../media/image18.png"/><Relationship Id="rId10" Type="http://schemas.openxmlformats.org/officeDocument/2006/relationships/hyperlink" Target="https://www.flickr.com/photos/152824664@N07/30212411048" TargetMode="External"/><Relationship Id="rId4" Type="http://schemas.openxmlformats.org/officeDocument/2006/relationships/hyperlink" Target="http://tex.stackexchange.com/questions/127375/replicate-the-fourier-transform-time-frequency-domains-correspondence-illustrati" TargetMode="External"/><Relationship Id="rId9" Type="http://schemas.openxmlformats.org/officeDocument/2006/relationships/image" Target="../media/image20.jpg"/><Relationship Id="rId14" Type="http://schemas.openxmlformats.org/officeDocument/2006/relationships/hyperlink" Target="https://onlinenetworkofeducators.org/showcase/section-b/"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F545D6-0EE1-440C-870E-30A6332F1329}"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4F9716E1-0679-42E4-AE38-8A0238C25BC1}">
      <dgm:prSet/>
      <dgm:spPr/>
      <dgm:t>
        <a:bodyPr/>
        <a:lstStyle/>
        <a:p>
          <a:r>
            <a:rPr lang="en-US" dirty="0"/>
            <a:t>Extract and Scrape Data from origami database</a:t>
          </a:r>
        </a:p>
      </dgm:t>
    </dgm:pt>
    <dgm:pt modelId="{6E6CFBA0-C14D-4DA1-8055-ECBE92345AC0}" type="parTrans" cxnId="{D4EE2BBA-FEEB-4F3C-AF47-FD7AD9A33CAA}">
      <dgm:prSet/>
      <dgm:spPr/>
      <dgm:t>
        <a:bodyPr/>
        <a:lstStyle/>
        <a:p>
          <a:endParaRPr lang="en-US"/>
        </a:p>
      </dgm:t>
    </dgm:pt>
    <dgm:pt modelId="{C2D9FA06-EB99-443E-8603-997BE85BDC42}" type="sibTrans" cxnId="{D4EE2BBA-FEEB-4F3C-AF47-FD7AD9A33CAA}">
      <dgm:prSet/>
      <dgm:spPr/>
      <dgm:t>
        <a:bodyPr/>
        <a:lstStyle/>
        <a:p>
          <a:endParaRPr lang="en-US"/>
        </a:p>
      </dgm:t>
    </dgm:pt>
    <dgm:pt modelId="{A44B2188-8828-46B0-8602-EC8A82373F90}">
      <dgm:prSet/>
      <dgm:spPr/>
      <dgm:t>
        <a:bodyPr/>
        <a:lstStyle/>
        <a:p>
          <a:r>
            <a:rPr lang="en-US" dirty="0"/>
            <a:t>Transform Data and Wrangle Data </a:t>
          </a:r>
        </a:p>
      </dgm:t>
    </dgm:pt>
    <dgm:pt modelId="{A792E106-2FE3-4F5D-AA11-D9DDF565A81B}" type="parTrans" cxnId="{6643E605-63CC-435D-BF07-9F6AC009C5C9}">
      <dgm:prSet/>
      <dgm:spPr/>
      <dgm:t>
        <a:bodyPr/>
        <a:lstStyle/>
        <a:p>
          <a:endParaRPr lang="en-US"/>
        </a:p>
      </dgm:t>
    </dgm:pt>
    <dgm:pt modelId="{B9F8BBD8-FF99-41F0-BB53-C1C804A554CA}" type="sibTrans" cxnId="{6643E605-63CC-435D-BF07-9F6AC009C5C9}">
      <dgm:prSet/>
      <dgm:spPr/>
      <dgm:t>
        <a:bodyPr/>
        <a:lstStyle/>
        <a:p>
          <a:endParaRPr lang="en-US"/>
        </a:p>
      </dgm:t>
    </dgm:pt>
    <dgm:pt modelId="{7C08AA8D-0921-431B-8B69-8174C6B39D98}">
      <dgm:prSet/>
      <dgm:spPr/>
      <dgm:t>
        <a:bodyPr/>
        <a:lstStyle/>
        <a:p>
          <a:r>
            <a:rPr lang="en-US" dirty="0"/>
            <a:t>Load data into Python</a:t>
          </a:r>
        </a:p>
      </dgm:t>
    </dgm:pt>
    <dgm:pt modelId="{16CCB71D-43AE-434A-9D89-DE066694D99F}" type="parTrans" cxnId="{262C7853-1688-4DD3-8D51-2E441C53FCCC}">
      <dgm:prSet/>
      <dgm:spPr/>
      <dgm:t>
        <a:bodyPr/>
        <a:lstStyle/>
        <a:p>
          <a:endParaRPr lang="en-US"/>
        </a:p>
      </dgm:t>
    </dgm:pt>
    <dgm:pt modelId="{65EBEDEA-FCE6-4B4B-8FB3-15D1CFE3265A}" type="sibTrans" cxnId="{262C7853-1688-4DD3-8D51-2E441C53FCCC}">
      <dgm:prSet/>
      <dgm:spPr/>
      <dgm:t>
        <a:bodyPr/>
        <a:lstStyle/>
        <a:p>
          <a:endParaRPr lang="en-US"/>
        </a:p>
      </dgm:t>
    </dgm:pt>
    <dgm:pt modelId="{1D33E4F9-81FD-4D13-83FF-EB30C63B5BC2}">
      <dgm:prSet/>
      <dgm:spPr/>
      <dgm:t>
        <a:bodyPr/>
        <a:lstStyle/>
        <a:p>
          <a:r>
            <a:rPr lang="en-US"/>
            <a:t>Apply AI techniques to collect number of folds etc </a:t>
          </a:r>
        </a:p>
      </dgm:t>
    </dgm:pt>
    <dgm:pt modelId="{2C38079B-6788-4B58-B9BD-F93C3AB0813A}" type="parTrans" cxnId="{671784DE-863F-47F0-87F8-6354159C9BCF}">
      <dgm:prSet/>
      <dgm:spPr/>
      <dgm:t>
        <a:bodyPr/>
        <a:lstStyle/>
        <a:p>
          <a:endParaRPr lang="en-US"/>
        </a:p>
      </dgm:t>
    </dgm:pt>
    <dgm:pt modelId="{6ED68F95-4CB1-4810-B237-E86BEAFB4FA7}" type="sibTrans" cxnId="{671784DE-863F-47F0-87F8-6354159C9BCF}">
      <dgm:prSet/>
      <dgm:spPr/>
      <dgm:t>
        <a:bodyPr/>
        <a:lstStyle/>
        <a:p>
          <a:endParaRPr lang="en-US"/>
        </a:p>
      </dgm:t>
    </dgm:pt>
    <dgm:pt modelId="{A9ECA887-EF4A-4DA9-B45C-E4C34A9BF315}">
      <dgm:prSet/>
      <dgm:spPr/>
      <dgm:t>
        <a:bodyPr/>
        <a:lstStyle/>
        <a:p>
          <a:r>
            <a:rPr lang="en-US"/>
            <a:t>Apply AI to provide complexity score</a:t>
          </a:r>
        </a:p>
      </dgm:t>
    </dgm:pt>
    <dgm:pt modelId="{DF844D85-3873-4CC8-9B71-7534DD567EA7}" type="parTrans" cxnId="{550AEC81-C425-4859-83E2-F092CECF8A70}">
      <dgm:prSet/>
      <dgm:spPr/>
      <dgm:t>
        <a:bodyPr/>
        <a:lstStyle/>
        <a:p>
          <a:endParaRPr lang="en-US"/>
        </a:p>
      </dgm:t>
    </dgm:pt>
    <dgm:pt modelId="{78FBBBFE-8D56-4819-B0A2-31291420D38B}" type="sibTrans" cxnId="{550AEC81-C425-4859-83E2-F092CECF8A70}">
      <dgm:prSet/>
      <dgm:spPr/>
      <dgm:t>
        <a:bodyPr/>
        <a:lstStyle/>
        <a:p>
          <a:endParaRPr lang="en-US"/>
        </a:p>
      </dgm:t>
    </dgm:pt>
    <dgm:pt modelId="{17A95089-B6A2-45BC-A123-3F7A80E0010A}">
      <dgm:prSet/>
      <dgm:spPr/>
      <dgm:t>
        <a:bodyPr/>
        <a:lstStyle/>
        <a:p>
          <a:r>
            <a:rPr lang="en-US"/>
            <a:t>Develop Animations for other models </a:t>
          </a:r>
        </a:p>
      </dgm:t>
    </dgm:pt>
    <dgm:pt modelId="{4CD1C6A1-6C2B-4C8A-B785-783AB32DA13D}" type="parTrans" cxnId="{88E0559A-BCCF-43CA-B26F-511F4681EC10}">
      <dgm:prSet/>
      <dgm:spPr/>
      <dgm:t>
        <a:bodyPr/>
        <a:lstStyle/>
        <a:p>
          <a:endParaRPr lang="en-US"/>
        </a:p>
      </dgm:t>
    </dgm:pt>
    <dgm:pt modelId="{8C6BB173-2497-4273-AF07-A20A426241F5}" type="sibTrans" cxnId="{88E0559A-BCCF-43CA-B26F-511F4681EC10}">
      <dgm:prSet/>
      <dgm:spPr/>
      <dgm:t>
        <a:bodyPr/>
        <a:lstStyle/>
        <a:p>
          <a:endParaRPr lang="en-US"/>
        </a:p>
      </dgm:t>
    </dgm:pt>
    <dgm:pt modelId="{BEF89874-CC11-4A84-B10A-EEA0E84E8F9C}">
      <dgm:prSet/>
      <dgm:spPr/>
      <dgm:t>
        <a:bodyPr/>
        <a:lstStyle/>
        <a:p>
          <a:r>
            <a:rPr lang="en-US"/>
            <a:t>Integrate interactivity into website </a:t>
          </a:r>
        </a:p>
      </dgm:t>
    </dgm:pt>
    <dgm:pt modelId="{62824F91-27A5-4B36-882F-17F93A027291}" type="sibTrans" cxnId="{1AF3E475-5344-44C1-B150-604A3101EF04}">
      <dgm:prSet/>
      <dgm:spPr/>
      <dgm:t>
        <a:bodyPr/>
        <a:lstStyle/>
        <a:p>
          <a:endParaRPr lang="en-US"/>
        </a:p>
      </dgm:t>
    </dgm:pt>
    <dgm:pt modelId="{F1F9FB05-BA41-4ACA-9322-5F142275CB41}" type="parTrans" cxnId="{1AF3E475-5344-44C1-B150-604A3101EF04}">
      <dgm:prSet/>
      <dgm:spPr/>
      <dgm:t>
        <a:bodyPr/>
        <a:lstStyle/>
        <a:p>
          <a:endParaRPr lang="en-US"/>
        </a:p>
      </dgm:t>
    </dgm:pt>
    <dgm:pt modelId="{A05CA6A5-0D2A-4A59-93D2-CC8E6F2081CD}" type="pres">
      <dgm:prSet presAssocID="{78F545D6-0EE1-440C-870E-30A6332F1329}" presName="Name0" presStyleCnt="0">
        <dgm:presLayoutVars>
          <dgm:dir/>
          <dgm:resizeHandles val="exact"/>
        </dgm:presLayoutVars>
      </dgm:prSet>
      <dgm:spPr/>
    </dgm:pt>
    <dgm:pt modelId="{CA22DDDC-B3FE-4BB1-818E-FE5A24F7C5F7}" type="pres">
      <dgm:prSet presAssocID="{78F545D6-0EE1-440C-870E-30A6332F1329}" presName="fgShape" presStyleLbl="fgShp" presStyleIdx="0" presStyleCnt="1" custFlipVert="1" custFlipHor="1" custScaleX="80656" custScaleY="350444" custLinFactNeighborX="1418" custLinFactNeighborY="71604"/>
      <dgm:spPr>
        <a:solidFill>
          <a:schemeClr val="accent1">
            <a:tint val="60000"/>
            <a:hueOff val="0"/>
            <a:satOff val="0"/>
            <a:lumOff val="0"/>
            <a:alpha val="0"/>
          </a:schemeClr>
        </a:solidFill>
        <a:ln>
          <a:noFill/>
        </a:ln>
      </dgm:spPr>
    </dgm:pt>
    <dgm:pt modelId="{2DB3F047-5807-4054-9C76-83A3E5FEB117}" type="pres">
      <dgm:prSet presAssocID="{78F545D6-0EE1-440C-870E-30A6332F1329}" presName="linComp" presStyleCnt="0"/>
      <dgm:spPr/>
    </dgm:pt>
    <dgm:pt modelId="{C3803607-7A8D-4938-A05D-A3C7E082B992}" type="pres">
      <dgm:prSet presAssocID="{4F9716E1-0679-42E4-AE38-8A0238C25BC1}" presName="compNode" presStyleCnt="0"/>
      <dgm:spPr/>
    </dgm:pt>
    <dgm:pt modelId="{8005D4FC-B632-4300-B1CF-3E95663A143D}" type="pres">
      <dgm:prSet presAssocID="{4F9716E1-0679-42E4-AE38-8A0238C25BC1}" presName="bkgdShape" presStyleLbl="node1" presStyleIdx="0" presStyleCnt="7"/>
      <dgm:spPr/>
    </dgm:pt>
    <dgm:pt modelId="{5AEDF6B4-DA0E-44D5-91F1-802DBC243065}" type="pres">
      <dgm:prSet presAssocID="{4F9716E1-0679-42E4-AE38-8A0238C25BC1}" presName="nodeTx" presStyleLbl="node1" presStyleIdx="0" presStyleCnt="7">
        <dgm:presLayoutVars>
          <dgm:bulletEnabled val="1"/>
        </dgm:presLayoutVars>
      </dgm:prSet>
      <dgm:spPr/>
    </dgm:pt>
    <dgm:pt modelId="{592B7B8E-0859-4087-B224-7E181643123A}" type="pres">
      <dgm:prSet presAssocID="{4F9716E1-0679-42E4-AE38-8A0238C25BC1}" presName="invisiNode" presStyleLbl="node1" presStyleIdx="0" presStyleCnt="7"/>
      <dgm:spPr/>
    </dgm:pt>
    <dgm:pt modelId="{5406DCF0-1135-489C-9CFF-78D1A516D1E0}" type="pres">
      <dgm:prSet presAssocID="{4F9716E1-0679-42E4-AE38-8A0238C25BC1}" presName="imagNode"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000" r="-3000"/>
          </a:stretch>
        </a:blipFill>
      </dgm:spPr>
    </dgm:pt>
    <dgm:pt modelId="{555FF04A-74D7-4A46-940A-C18FD789E2AE}" type="pres">
      <dgm:prSet presAssocID="{C2D9FA06-EB99-443E-8603-997BE85BDC42}" presName="sibTrans" presStyleLbl="sibTrans2D1" presStyleIdx="0" presStyleCnt="0"/>
      <dgm:spPr/>
    </dgm:pt>
    <dgm:pt modelId="{06FD2E04-D5F8-418E-818B-BD21EF47869B}" type="pres">
      <dgm:prSet presAssocID="{A44B2188-8828-46B0-8602-EC8A82373F90}" presName="compNode" presStyleCnt="0"/>
      <dgm:spPr/>
    </dgm:pt>
    <dgm:pt modelId="{9DE51B59-ABBF-4E87-979A-A6E1249D193A}" type="pres">
      <dgm:prSet presAssocID="{A44B2188-8828-46B0-8602-EC8A82373F90}" presName="bkgdShape" presStyleLbl="node1" presStyleIdx="1" presStyleCnt="7"/>
      <dgm:spPr/>
    </dgm:pt>
    <dgm:pt modelId="{41ABE57E-D54D-41E1-B9EE-3D216236A57D}" type="pres">
      <dgm:prSet presAssocID="{A44B2188-8828-46B0-8602-EC8A82373F90}" presName="nodeTx" presStyleLbl="node1" presStyleIdx="1" presStyleCnt="7">
        <dgm:presLayoutVars>
          <dgm:bulletEnabled val="1"/>
        </dgm:presLayoutVars>
      </dgm:prSet>
      <dgm:spPr/>
    </dgm:pt>
    <dgm:pt modelId="{05E3073F-440B-4413-B6F9-BB552F18EA2C}" type="pres">
      <dgm:prSet presAssocID="{A44B2188-8828-46B0-8602-EC8A82373F90}" presName="invisiNode" presStyleLbl="node1" presStyleIdx="1" presStyleCnt="7"/>
      <dgm:spPr/>
    </dgm:pt>
    <dgm:pt modelId="{8D7C69D8-84DB-44D8-B4EF-41018EC85765}" type="pres">
      <dgm:prSet presAssocID="{A44B2188-8828-46B0-8602-EC8A82373F90}" presName="imagNode" presStyleLbl="fgImgPlace1" presStyleIdx="1" presStyleCnt="7"/>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65000" r="-65000"/>
          </a:stretch>
        </a:blipFill>
      </dgm:spPr>
    </dgm:pt>
    <dgm:pt modelId="{0B237AED-D91A-46AD-AA35-1C0C6B9AB5CB}" type="pres">
      <dgm:prSet presAssocID="{B9F8BBD8-FF99-41F0-BB53-C1C804A554CA}" presName="sibTrans" presStyleLbl="sibTrans2D1" presStyleIdx="0" presStyleCnt="0"/>
      <dgm:spPr/>
    </dgm:pt>
    <dgm:pt modelId="{508CF1EE-4C6F-4FC3-B760-11360085A2DD}" type="pres">
      <dgm:prSet presAssocID="{7C08AA8D-0921-431B-8B69-8174C6B39D98}" presName="compNode" presStyleCnt="0"/>
      <dgm:spPr/>
    </dgm:pt>
    <dgm:pt modelId="{7223367E-F125-48AB-A97F-499C946CCB72}" type="pres">
      <dgm:prSet presAssocID="{7C08AA8D-0921-431B-8B69-8174C6B39D98}" presName="bkgdShape" presStyleLbl="node1" presStyleIdx="2" presStyleCnt="7"/>
      <dgm:spPr/>
    </dgm:pt>
    <dgm:pt modelId="{8D1E9651-33F7-41C3-87D1-347B01431CCE}" type="pres">
      <dgm:prSet presAssocID="{7C08AA8D-0921-431B-8B69-8174C6B39D98}" presName="nodeTx" presStyleLbl="node1" presStyleIdx="2" presStyleCnt="7">
        <dgm:presLayoutVars>
          <dgm:bulletEnabled val="1"/>
        </dgm:presLayoutVars>
      </dgm:prSet>
      <dgm:spPr/>
    </dgm:pt>
    <dgm:pt modelId="{EAB94F0F-32C5-41A6-A3B6-40124725C68F}" type="pres">
      <dgm:prSet presAssocID="{7C08AA8D-0921-431B-8B69-8174C6B39D98}" presName="invisiNode" presStyleLbl="node1" presStyleIdx="2" presStyleCnt="7"/>
      <dgm:spPr/>
    </dgm:pt>
    <dgm:pt modelId="{205C2CCE-AFED-4665-862E-C147D4307DFB}" type="pres">
      <dgm:prSet presAssocID="{7C08AA8D-0921-431B-8B69-8174C6B39D98}" presName="imagNode" presStyleLbl="fgImgPlace1" presStyleIdx="2" presStyleCnt="7"/>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21000" r="-21000"/>
          </a:stretch>
        </a:blipFill>
      </dgm:spPr>
    </dgm:pt>
    <dgm:pt modelId="{33C0223C-BF18-4939-BD0F-E36704AD0E5E}" type="pres">
      <dgm:prSet presAssocID="{65EBEDEA-FCE6-4B4B-8FB3-15D1CFE3265A}" presName="sibTrans" presStyleLbl="sibTrans2D1" presStyleIdx="0" presStyleCnt="0"/>
      <dgm:spPr/>
    </dgm:pt>
    <dgm:pt modelId="{28DF6693-1FEF-40F5-B64D-5565030EE73B}" type="pres">
      <dgm:prSet presAssocID="{1D33E4F9-81FD-4D13-83FF-EB30C63B5BC2}" presName="compNode" presStyleCnt="0"/>
      <dgm:spPr/>
    </dgm:pt>
    <dgm:pt modelId="{7351FB23-D753-453D-A949-48D898538B52}" type="pres">
      <dgm:prSet presAssocID="{1D33E4F9-81FD-4D13-83FF-EB30C63B5BC2}" presName="bkgdShape" presStyleLbl="node1" presStyleIdx="3" presStyleCnt="7"/>
      <dgm:spPr/>
    </dgm:pt>
    <dgm:pt modelId="{0021F0C0-0BCA-46D6-BC0C-8A8F421DC0A1}" type="pres">
      <dgm:prSet presAssocID="{1D33E4F9-81FD-4D13-83FF-EB30C63B5BC2}" presName="nodeTx" presStyleLbl="node1" presStyleIdx="3" presStyleCnt="7">
        <dgm:presLayoutVars>
          <dgm:bulletEnabled val="1"/>
        </dgm:presLayoutVars>
      </dgm:prSet>
      <dgm:spPr/>
    </dgm:pt>
    <dgm:pt modelId="{9124910D-3D66-4EA7-A87D-0A65B84CABD2}" type="pres">
      <dgm:prSet presAssocID="{1D33E4F9-81FD-4D13-83FF-EB30C63B5BC2}" presName="invisiNode" presStyleLbl="node1" presStyleIdx="3" presStyleCnt="7"/>
      <dgm:spPr/>
    </dgm:pt>
    <dgm:pt modelId="{8E9A29D6-DBC2-4C83-83C8-F9006586C5B2}" type="pres">
      <dgm:prSet presAssocID="{1D33E4F9-81FD-4D13-83FF-EB30C63B5BC2}" presName="imagNode" presStyleLbl="fgImgPlace1" presStyleIdx="3" presStyleCnt="7" custLinFactNeighborX="0" custLinFactNeighborY="9125"/>
      <dgm:spPr>
        <a:blipFill>
          <a:blip xmlns:r="http://schemas.openxmlformats.org/officeDocument/2006/relationships" r:embed="rId7">
            <a:extLst>
              <a:ext uri="{837473B0-CC2E-450A-ABE3-18F120FF3D39}">
                <a1611:picAttrSrcUrl xmlns:a1611="http://schemas.microsoft.com/office/drawing/2016/11/main" r:id="rId8"/>
              </a:ext>
            </a:extLst>
          </a:blip>
          <a:srcRect/>
          <a:stretch>
            <a:fillRect l="-43000" r="-43000"/>
          </a:stretch>
        </a:blipFill>
      </dgm:spPr>
    </dgm:pt>
    <dgm:pt modelId="{E9AE39D9-21EC-4B2E-B75D-6C9CB5E0F3F3}" type="pres">
      <dgm:prSet presAssocID="{6ED68F95-4CB1-4810-B237-E86BEAFB4FA7}" presName="sibTrans" presStyleLbl="sibTrans2D1" presStyleIdx="0" presStyleCnt="0"/>
      <dgm:spPr/>
    </dgm:pt>
    <dgm:pt modelId="{5A16245A-169E-4D83-A728-89EB5BAD7702}" type="pres">
      <dgm:prSet presAssocID="{A9ECA887-EF4A-4DA9-B45C-E4C34A9BF315}" presName="compNode" presStyleCnt="0"/>
      <dgm:spPr/>
    </dgm:pt>
    <dgm:pt modelId="{F7F30274-4487-460D-963A-9B1AA97A88D2}" type="pres">
      <dgm:prSet presAssocID="{A9ECA887-EF4A-4DA9-B45C-E4C34A9BF315}" presName="bkgdShape" presStyleLbl="node1" presStyleIdx="4" presStyleCnt="7"/>
      <dgm:spPr/>
    </dgm:pt>
    <dgm:pt modelId="{03E5B92A-1635-4E4E-96C5-328B904DF554}" type="pres">
      <dgm:prSet presAssocID="{A9ECA887-EF4A-4DA9-B45C-E4C34A9BF315}" presName="nodeTx" presStyleLbl="node1" presStyleIdx="4" presStyleCnt="7">
        <dgm:presLayoutVars>
          <dgm:bulletEnabled val="1"/>
        </dgm:presLayoutVars>
      </dgm:prSet>
      <dgm:spPr/>
    </dgm:pt>
    <dgm:pt modelId="{F6ABF616-1FDC-47AF-891C-226491ACE7F4}" type="pres">
      <dgm:prSet presAssocID="{A9ECA887-EF4A-4DA9-B45C-E4C34A9BF315}" presName="invisiNode" presStyleLbl="node1" presStyleIdx="4" presStyleCnt="7"/>
      <dgm:spPr/>
    </dgm:pt>
    <dgm:pt modelId="{49FA9BFD-803E-4310-A800-377D1C547D56}" type="pres">
      <dgm:prSet presAssocID="{A9ECA887-EF4A-4DA9-B45C-E4C34A9BF315}" presName="imagNode" presStyleLbl="fgImgPlace1" presStyleIdx="4" presStyleCnt="7" custLinFactNeighborX="-1477" custLinFactNeighborY="-701"/>
      <dgm:spPr>
        <a:blipFill>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l="-16000" r="-16000"/>
          </a:stretch>
        </a:blipFill>
      </dgm:spPr>
    </dgm:pt>
    <dgm:pt modelId="{E9BD6361-C777-4721-94CE-2A3B5B9D0AC8}" type="pres">
      <dgm:prSet presAssocID="{78FBBBFE-8D56-4819-B0A2-31291420D38B}" presName="sibTrans" presStyleLbl="sibTrans2D1" presStyleIdx="0" presStyleCnt="0"/>
      <dgm:spPr/>
    </dgm:pt>
    <dgm:pt modelId="{BFD16AE0-4B52-497B-9589-0D0FDCC43D12}" type="pres">
      <dgm:prSet presAssocID="{17A95089-B6A2-45BC-A123-3F7A80E0010A}" presName="compNode" presStyleCnt="0"/>
      <dgm:spPr/>
    </dgm:pt>
    <dgm:pt modelId="{34432AC2-9C7D-4D56-80DA-5B8BD3259FE0}" type="pres">
      <dgm:prSet presAssocID="{17A95089-B6A2-45BC-A123-3F7A80E0010A}" presName="bkgdShape" presStyleLbl="node1" presStyleIdx="5" presStyleCnt="7"/>
      <dgm:spPr/>
    </dgm:pt>
    <dgm:pt modelId="{C13623C0-6575-4605-8143-4F1AFFD7E310}" type="pres">
      <dgm:prSet presAssocID="{17A95089-B6A2-45BC-A123-3F7A80E0010A}" presName="nodeTx" presStyleLbl="node1" presStyleIdx="5" presStyleCnt="7">
        <dgm:presLayoutVars>
          <dgm:bulletEnabled val="1"/>
        </dgm:presLayoutVars>
      </dgm:prSet>
      <dgm:spPr/>
    </dgm:pt>
    <dgm:pt modelId="{87823852-F56B-4050-8918-0FB94722A473}" type="pres">
      <dgm:prSet presAssocID="{17A95089-B6A2-45BC-A123-3F7A80E0010A}" presName="invisiNode" presStyleLbl="node1" presStyleIdx="5" presStyleCnt="7"/>
      <dgm:spPr/>
    </dgm:pt>
    <dgm:pt modelId="{432C0918-1CBE-4540-AB0A-28654A8C3F6D}" type="pres">
      <dgm:prSet presAssocID="{17A95089-B6A2-45BC-A123-3F7A80E0010A}" presName="imagNode" presStyleLbl="fgImgPlace1" presStyleIdx="5" presStyleCnt="7"/>
      <dgm:spPr>
        <a:blipFill>
          <a:blip xmlns:r="http://schemas.openxmlformats.org/officeDocument/2006/relationships"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l="-20000" r="-20000"/>
          </a:stretch>
        </a:blipFill>
      </dgm:spPr>
    </dgm:pt>
    <dgm:pt modelId="{E15893BE-3CF4-4329-801F-3CCF8B36852E}" type="pres">
      <dgm:prSet presAssocID="{8C6BB173-2497-4273-AF07-A20A426241F5}" presName="sibTrans" presStyleLbl="sibTrans2D1" presStyleIdx="0" presStyleCnt="0"/>
      <dgm:spPr/>
    </dgm:pt>
    <dgm:pt modelId="{EE54AB74-A9D5-420B-B48E-0B7B67F0D348}" type="pres">
      <dgm:prSet presAssocID="{BEF89874-CC11-4A84-B10A-EEA0E84E8F9C}" presName="compNode" presStyleCnt="0"/>
      <dgm:spPr/>
    </dgm:pt>
    <dgm:pt modelId="{3200D8B0-58C8-4DF7-8BA7-5EF13D773AB9}" type="pres">
      <dgm:prSet presAssocID="{BEF89874-CC11-4A84-B10A-EEA0E84E8F9C}" presName="bkgdShape" presStyleLbl="node1" presStyleIdx="6" presStyleCnt="7" custLinFactNeighborX="298" custLinFactNeighborY="-916"/>
      <dgm:spPr/>
    </dgm:pt>
    <dgm:pt modelId="{01A89DB1-7D6B-42DB-9C3E-84AD702E4575}" type="pres">
      <dgm:prSet presAssocID="{BEF89874-CC11-4A84-B10A-EEA0E84E8F9C}" presName="nodeTx" presStyleLbl="node1" presStyleIdx="6" presStyleCnt="7">
        <dgm:presLayoutVars>
          <dgm:bulletEnabled val="1"/>
        </dgm:presLayoutVars>
      </dgm:prSet>
      <dgm:spPr/>
    </dgm:pt>
    <dgm:pt modelId="{C09F356C-9C24-4EB8-9B0D-0FA92544ABE9}" type="pres">
      <dgm:prSet presAssocID="{BEF89874-CC11-4A84-B10A-EEA0E84E8F9C}" presName="invisiNode" presStyleLbl="node1" presStyleIdx="6" presStyleCnt="7"/>
      <dgm:spPr/>
    </dgm:pt>
    <dgm:pt modelId="{18085ABB-8AE6-434C-AF5D-D27A26D06412}" type="pres">
      <dgm:prSet presAssocID="{BEF89874-CC11-4A84-B10A-EEA0E84E8F9C}" presName="imagNode" presStyleLbl="fgImgPlace1" presStyleIdx="6" presStyleCnt="7" custScaleX="96101" custScaleY="96266" custLinFactNeighborX="5458" custLinFactNeighborY="-2188"/>
      <dgm:spPr>
        <a:blipFill>
          <a:blip xmlns:r="http://schemas.openxmlformats.org/officeDocument/2006/relationships" r:embed="rId13">
            <a:extLst>
              <a:ext uri="{837473B0-CC2E-450A-ABE3-18F120FF3D39}">
                <a1611:picAttrSrcUrl xmlns:a1611="http://schemas.microsoft.com/office/drawing/2016/11/main" r:id="rId14"/>
              </a:ext>
            </a:extLst>
          </a:blip>
          <a:srcRect/>
          <a:stretch>
            <a:fillRect l="-44000" r="-44000"/>
          </a:stretch>
        </a:blipFill>
      </dgm:spPr>
    </dgm:pt>
  </dgm:ptLst>
  <dgm:cxnLst>
    <dgm:cxn modelId="{6643E605-63CC-435D-BF07-9F6AC009C5C9}" srcId="{78F545D6-0EE1-440C-870E-30A6332F1329}" destId="{A44B2188-8828-46B0-8602-EC8A82373F90}" srcOrd="1" destOrd="0" parTransId="{A792E106-2FE3-4F5D-AA11-D9DDF565A81B}" sibTransId="{B9F8BBD8-FF99-41F0-BB53-C1C804A554CA}"/>
    <dgm:cxn modelId="{744E5832-93CE-4EBC-84B4-7D94F703D865}" type="presOf" srcId="{78FBBBFE-8D56-4819-B0A2-31291420D38B}" destId="{E9BD6361-C777-4721-94CE-2A3B5B9D0AC8}" srcOrd="0" destOrd="0" presId="urn:microsoft.com/office/officeart/2005/8/layout/hList7"/>
    <dgm:cxn modelId="{19960D5B-8FBD-4BBB-A6AC-6CFEE08A3CDA}" type="presOf" srcId="{A44B2188-8828-46B0-8602-EC8A82373F90}" destId="{41ABE57E-D54D-41E1-B9EE-3D216236A57D}" srcOrd="1" destOrd="0" presId="urn:microsoft.com/office/officeart/2005/8/layout/hList7"/>
    <dgm:cxn modelId="{ABC0646B-1F40-42B1-8A0D-99CE3BE2E78A}" type="presOf" srcId="{A9ECA887-EF4A-4DA9-B45C-E4C34A9BF315}" destId="{F7F30274-4487-460D-963A-9B1AA97A88D2}" srcOrd="0" destOrd="0" presId="urn:microsoft.com/office/officeart/2005/8/layout/hList7"/>
    <dgm:cxn modelId="{2C57886E-A333-4463-AF82-C001EBAE0F62}" type="presOf" srcId="{A44B2188-8828-46B0-8602-EC8A82373F90}" destId="{9DE51B59-ABBF-4E87-979A-A6E1249D193A}" srcOrd="0" destOrd="0" presId="urn:microsoft.com/office/officeart/2005/8/layout/hList7"/>
    <dgm:cxn modelId="{012F124F-7305-47B7-BFC9-982456B81799}" type="presOf" srcId="{BEF89874-CC11-4A84-B10A-EEA0E84E8F9C}" destId="{3200D8B0-58C8-4DF7-8BA7-5EF13D773AB9}" srcOrd="0" destOrd="0" presId="urn:microsoft.com/office/officeart/2005/8/layout/hList7"/>
    <dgm:cxn modelId="{262C7853-1688-4DD3-8D51-2E441C53FCCC}" srcId="{78F545D6-0EE1-440C-870E-30A6332F1329}" destId="{7C08AA8D-0921-431B-8B69-8174C6B39D98}" srcOrd="2" destOrd="0" parTransId="{16CCB71D-43AE-434A-9D89-DE066694D99F}" sibTransId="{65EBEDEA-FCE6-4B4B-8FB3-15D1CFE3265A}"/>
    <dgm:cxn modelId="{1AF3E475-5344-44C1-B150-604A3101EF04}" srcId="{78F545D6-0EE1-440C-870E-30A6332F1329}" destId="{BEF89874-CC11-4A84-B10A-EEA0E84E8F9C}" srcOrd="6" destOrd="0" parTransId="{F1F9FB05-BA41-4ACA-9322-5F142275CB41}" sibTransId="{62824F91-27A5-4B36-882F-17F93A027291}"/>
    <dgm:cxn modelId="{E15EAA77-1B28-461B-ACAF-6AAFDCEBD004}" type="presOf" srcId="{7C08AA8D-0921-431B-8B69-8174C6B39D98}" destId="{7223367E-F125-48AB-A97F-499C946CCB72}" srcOrd="0" destOrd="0" presId="urn:microsoft.com/office/officeart/2005/8/layout/hList7"/>
    <dgm:cxn modelId="{78B27278-78BA-4C87-B15B-2C66E9081E4A}" type="presOf" srcId="{1D33E4F9-81FD-4D13-83FF-EB30C63B5BC2}" destId="{0021F0C0-0BCA-46D6-BC0C-8A8F421DC0A1}" srcOrd="1" destOrd="0" presId="urn:microsoft.com/office/officeart/2005/8/layout/hList7"/>
    <dgm:cxn modelId="{D30CFF59-C5BC-4811-BBE5-9EF52E58283C}" type="presOf" srcId="{7C08AA8D-0921-431B-8B69-8174C6B39D98}" destId="{8D1E9651-33F7-41C3-87D1-347B01431CCE}" srcOrd="1" destOrd="0" presId="urn:microsoft.com/office/officeart/2005/8/layout/hList7"/>
    <dgm:cxn modelId="{1DB32C7B-DF5A-433D-B60A-F62FD9430F5B}" type="presOf" srcId="{8C6BB173-2497-4273-AF07-A20A426241F5}" destId="{E15893BE-3CF4-4329-801F-3CCF8B36852E}" srcOrd="0" destOrd="0" presId="urn:microsoft.com/office/officeart/2005/8/layout/hList7"/>
    <dgm:cxn modelId="{1561807C-F169-408E-BEF2-66A1A96C3E2E}" type="presOf" srcId="{17A95089-B6A2-45BC-A123-3F7A80E0010A}" destId="{C13623C0-6575-4605-8143-4F1AFFD7E310}" srcOrd="1" destOrd="0" presId="urn:microsoft.com/office/officeart/2005/8/layout/hList7"/>
    <dgm:cxn modelId="{1F0BB67F-5EB1-44D8-8F3B-644FE07311BC}" type="presOf" srcId="{6ED68F95-4CB1-4810-B237-E86BEAFB4FA7}" destId="{E9AE39D9-21EC-4B2E-B75D-6C9CB5E0F3F3}" srcOrd="0" destOrd="0" presId="urn:microsoft.com/office/officeart/2005/8/layout/hList7"/>
    <dgm:cxn modelId="{550AEC81-C425-4859-83E2-F092CECF8A70}" srcId="{78F545D6-0EE1-440C-870E-30A6332F1329}" destId="{A9ECA887-EF4A-4DA9-B45C-E4C34A9BF315}" srcOrd="4" destOrd="0" parTransId="{DF844D85-3873-4CC8-9B71-7534DD567EA7}" sibTransId="{78FBBBFE-8D56-4819-B0A2-31291420D38B}"/>
    <dgm:cxn modelId="{42C31E83-7A8A-4906-85F2-3F1B67AA2DD7}" type="presOf" srcId="{78F545D6-0EE1-440C-870E-30A6332F1329}" destId="{A05CA6A5-0D2A-4A59-93D2-CC8E6F2081CD}" srcOrd="0" destOrd="0" presId="urn:microsoft.com/office/officeart/2005/8/layout/hList7"/>
    <dgm:cxn modelId="{593FE283-A76C-49DC-AC3C-BF81269551E4}" type="presOf" srcId="{4F9716E1-0679-42E4-AE38-8A0238C25BC1}" destId="{5AEDF6B4-DA0E-44D5-91F1-802DBC243065}" srcOrd="1" destOrd="0" presId="urn:microsoft.com/office/officeart/2005/8/layout/hList7"/>
    <dgm:cxn modelId="{E917F686-9279-4E18-A0D1-95886C067AF8}" type="presOf" srcId="{1D33E4F9-81FD-4D13-83FF-EB30C63B5BC2}" destId="{7351FB23-D753-453D-A949-48D898538B52}" srcOrd="0" destOrd="0" presId="urn:microsoft.com/office/officeart/2005/8/layout/hList7"/>
    <dgm:cxn modelId="{9937DB91-F3D1-4B43-9D53-F5A052A83B39}" type="presOf" srcId="{4F9716E1-0679-42E4-AE38-8A0238C25BC1}" destId="{8005D4FC-B632-4300-B1CF-3E95663A143D}" srcOrd="0" destOrd="0" presId="urn:microsoft.com/office/officeart/2005/8/layout/hList7"/>
    <dgm:cxn modelId="{88E0559A-BCCF-43CA-B26F-511F4681EC10}" srcId="{78F545D6-0EE1-440C-870E-30A6332F1329}" destId="{17A95089-B6A2-45BC-A123-3F7A80E0010A}" srcOrd="5" destOrd="0" parTransId="{4CD1C6A1-6C2B-4C8A-B785-783AB32DA13D}" sibTransId="{8C6BB173-2497-4273-AF07-A20A426241F5}"/>
    <dgm:cxn modelId="{EDA0FCB8-70DA-404A-8778-23521139D797}" type="presOf" srcId="{17A95089-B6A2-45BC-A123-3F7A80E0010A}" destId="{34432AC2-9C7D-4D56-80DA-5B8BD3259FE0}" srcOrd="0" destOrd="0" presId="urn:microsoft.com/office/officeart/2005/8/layout/hList7"/>
    <dgm:cxn modelId="{D4EE2BBA-FEEB-4F3C-AF47-FD7AD9A33CAA}" srcId="{78F545D6-0EE1-440C-870E-30A6332F1329}" destId="{4F9716E1-0679-42E4-AE38-8A0238C25BC1}" srcOrd="0" destOrd="0" parTransId="{6E6CFBA0-C14D-4DA1-8055-ECBE92345AC0}" sibTransId="{C2D9FA06-EB99-443E-8603-997BE85BDC42}"/>
    <dgm:cxn modelId="{6D954CBD-95EC-4CBE-82F6-F0D44C1254EF}" type="presOf" srcId="{B9F8BBD8-FF99-41F0-BB53-C1C804A554CA}" destId="{0B237AED-D91A-46AD-AA35-1C0C6B9AB5CB}" srcOrd="0" destOrd="0" presId="urn:microsoft.com/office/officeart/2005/8/layout/hList7"/>
    <dgm:cxn modelId="{3B4998CE-C2B8-4427-918D-16C1EC0FD9A4}" type="presOf" srcId="{BEF89874-CC11-4A84-B10A-EEA0E84E8F9C}" destId="{01A89DB1-7D6B-42DB-9C3E-84AD702E4575}" srcOrd="1" destOrd="0" presId="urn:microsoft.com/office/officeart/2005/8/layout/hList7"/>
    <dgm:cxn modelId="{139C1DD2-3DE7-457D-AF9C-2364E2FE0DB4}" type="presOf" srcId="{65EBEDEA-FCE6-4B4B-8FB3-15D1CFE3265A}" destId="{33C0223C-BF18-4939-BD0F-E36704AD0E5E}" srcOrd="0" destOrd="0" presId="urn:microsoft.com/office/officeart/2005/8/layout/hList7"/>
    <dgm:cxn modelId="{3A7891D8-DE2C-45CB-B3EF-F867DCE5161C}" type="presOf" srcId="{A9ECA887-EF4A-4DA9-B45C-E4C34A9BF315}" destId="{03E5B92A-1635-4E4E-96C5-328B904DF554}" srcOrd="1" destOrd="0" presId="urn:microsoft.com/office/officeart/2005/8/layout/hList7"/>
    <dgm:cxn modelId="{671784DE-863F-47F0-87F8-6354159C9BCF}" srcId="{78F545D6-0EE1-440C-870E-30A6332F1329}" destId="{1D33E4F9-81FD-4D13-83FF-EB30C63B5BC2}" srcOrd="3" destOrd="0" parTransId="{2C38079B-6788-4B58-B9BD-F93C3AB0813A}" sibTransId="{6ED68F95-4CB1-4810-B237-E86BEAFB4FA7}"/>
    <dgm:cxn modelId="{68DE2AF5-C522-4BD1-B570-BBBC17D4AA6F}" type="presOf" srcId="{C2D9FA06-EB99-443E-8603-997BE85BDC42}" destId="{555FF04A-74D7-4A46-940A-C18FD789E2AE}" srcOrd="0" destOrd="0" presId="urn:microsoft.com/office/officeart/2005/8/layout/hList7"/>
    <dgm:cxn modelId="{77E04814-6986-4E07-9AA8-464D2C2295AF}" type="presParOf" srcId="{A05CA6A5-0D2A-4A59-93D2-CC8E6F2081CD}" destId="{CA22DDDC-B3FE-4BB1-818E-FE5A24F7C5F7}" srcOrd="0" destOrd="0" presId="urn:microsoft.com/office/officeart/2005/8/layout/hList7"/>
    <dgm:cxn modelId="{0B1A821C-2FA7-4B31-AE6C-20CFF0CB2B03}" type="presParOf" srcId="{A05CA6A5-0D2A-4A59-93D2-CC8E6F2081CD}" destId="{2DB3F047-5807-4054-9C76-83A3E5FEB117}" srcOrd="1" destOrd="0" presId="urn:microsoft.com/office/officeart/2005/8/layout/hList7"/>
    <dgm:cxn modelId="{68367D20-9496-4E39-9889-2CE865B86108}" type="presParOf" srcId="{2DB3F047-5807-4054-9C76-83A3E5FEB117}" destId="{C3803607-7A8D-4938-A05D-A3C7E082B992}" srcOrd="0" destOrd="0" presId="urn:microsoft.com/office/officeart/2005/8/layout/hList7"/>
    <dgm:cxn modelId="{6E667A4F-6542-4D03-9EBC-679138836720}" type="presParOf" srcId="{C3803607-7A8D-4938-A05D-A3C7E082B992}" destId="{8005D4FC-B632-4300-B1CF-3E95663A143D}" srcOrd="0" destOrd="0" presId="urn:microsoft.com/office/officeart/2005/8/layout/hList7"/>
    <dgm:cxn modelId="{710ED87C-CA61-49DF-99DE-04F65C7905D3}" type="presParOf" srcId="{C3803607-7A8D-4938-A05D-A3C7E082B992}" destId="{5AEDF6B4-DA0E-44D5-91F1-802DBC243065}" srcOrd="1" destOrd="0" presId="urn:microsoft.com/office/officeart/2005/8/layout/hList7"/>
    <dgm:cxn modelId="{9092CF1B-09FA-4BAA-A1AE-0000B8B62B38}" type="presParOf" srcId="{C3803607-7A8D-4938-A05D-A3C7E082B992}" destId="{592B7B8E-0859-4087-B224-7E181643123A}" srcOrd="2" destOrd="0" presId="urn:microsoft.com/office/officeart/2005/8/layout/hList7"/>
    <dgm:cxn modelId="{7956F00F-1305-40C3-B9C7-3078D12C5C02}" type="presParOf" srcId="{C3803607-7A8D-4938-A05D-A3C7E082B992}" destId="{5406DCF0-1135-489C-9CFF-78D1A516D1E0}" srcOrd="3" destOrd="0" presId="urn:microsoft.com/office/officeart/2005/8/layout/hList7"/>
    <dgm:cxn modelId="{F6E9F4C9-329D-4074-90D9-12485F359A88}" type="presParOf" srcId="{2DB3F047-5807-4054-9C76-83A3E5FEB117}" destId="{555FF04A-74D7-4A46-940A-C18FD789E2AE}" srcOrd="1" destOrd="0" presId="urn:microsoft.com/office/officeart/2005/8/layout/hList7"/>
    <dgm:cxn modelId="{C5AA49D2-CD40-4896-AAAE-FD472C1A7703}" type="presParOf" srcId="{2DB3F047-5807-4054-9C76-83A3E5FEB117}" destId="{06FD2E04-D5F8-418E-818B-BD21EF47869B}" srcOrd="2" destOrd="0" presId="urn:microsoft.com/office/officeart/2005/8/layout/hList7"/>
    <dgm:cxn modelId="{0FE03D33-0EE3-49F8-A33F-89D5F91D9BB4}" type="presParOf" srcId="{06FD2E04-D5F8-418E-818B-BD21EF47869B}" destId="{9DE51B59-ABBF-4E87-979A-A6E1249D193A}" srcOrd="0" destOrd="0" presId="urn:microsoft.com/office/officeart/2005/8/layout/hList7"/>
    <dgm:cxn modelId="{CF14116C-7164-47E8-B790-8E2B188042CC}" type="presParOf" srcId="{06FD2E04-D5F8-418E-818B-BD21EF47869B}" destId="{41ABE57E-D54D-41E1-B9EE-3D216236A57D}" srcOrd="1" destOrd="0" presId="urn:microsoft.com/office/officeart/2005/8/layout/hList7"/>
    <dgm:cxn modelId="{3CBB24A4-3DA7-4711-BB53-05B1FD72B2B0}" type="presParOf" srcId="{06FD2E04-D5F8-418E-818B-BD21EF47869B}" destId="{05E3073F-440B-4413-B6F9-BB552F18EA2C}" srcOrd="2" destOrd="0" presId="urn:microsoft.com/office/officeart/2005/8/layout/hList7"/>
    <dgm:cxn modelId="{0A67D8B7-3ACD-486E-8857-B69856B317F3}" type="presParOf" srcId="{06FD2E04-D5F8-418E-818B-BD21EF47869B}" destId="{8D7C69D8-84DB-44D8-B4EF-41018EC85765}" srcOrd="3" destOrd="0" presId="urn:microsoft.com/office/officeart/2005/8/layout/hList7"/>
    <dgm:cxn modelId="{DD81214C-CCDE-4868-8DD2-E17BFE12489B}" type="presParOf" srcId="{2DB3F047-5807-4054-9C76-83A3E5FEB117}" destId="{0B237AED-D91A-46AD-AA35-1C0C6B9AB5CB}" srcOrd="3" destOrd="0" presId="urn:microsoft.com/office/officeart/2005/8/layout/hList7"/>
    <dgm:cxn modelId="{DF1B7A56-6942-4B83-9FDF-3803149FF634}" type="presParOf" srcId="{2DB3F047-5807-4054-9C76-83A3E5FEB117}" destId="{508CF1EE-4C6F-4FC3-B760-11360085A2DD}" srcOrd="4" destOrd="0" presId="urn:microsoft.com/office/officeart/2005/8/layout/hList7"/>
    <dgm:cxn modelId="{4AD5FAE8-15AF-4A1F-ABB4-84E7E8FD64FE}" type="presParOf" srcId="{508CF1EE-4C6F-4FC3-B760-11360085A2DD}" destId="{7223367E-F125-48AB-A97F-499C946CCB72}" srcOrd="0" destOrd="0" presId="urn:microsoft.com/office/officeart/2005/8/layout/hList7"/>
    <dgm:cxn modelId="{3AB52767-27FF-49BB-A9DB-2495B48E2FF3}" type="presParOf" srcId="{508CF1EE-4C6F-4FC3-B760-11360085A2DD}" destId="{8D1E9651-33F7-41C3-87D1-347B01431CCE}" srcOrd="1" destOrd="0" presId="urn:microsoft.com/office/officeart/2005/8/layout/hList7"/>
    <dgm:cxn modelId="{67451C77-92C2-4680-8C04-AEF6BEBAEF60}" type="presParOf" srcId="{508CF1EE-4C6F-4FC3-B760-11360085A2DD}" destId="{EAB94F0F-32C5-41A6-A3B6-40124725C68F}" srcOrd="2" destOrd="0" presId="urn:microsoft.com/office/officeart/2005/8/layout/hList7"/>
    <dgm:cxn modelId="{33C7F000-FFF3-4DE4-84E2-C3A4056305ED}" type="presParOf" srcId="{508CF1EE-4C6F-4FC3-B760-11360085A2DD}" destId="{205C2CCE-AFED-4665-862E-C147D4307DFB}" srcOrd="3" destOrd="0" presId="urn:microsoft.com/office/officeart/2005/8/layout/hList7"/>
    <dgm:cxn modelId="{7B442F01-24FD-478B-BADB-CB723F8DF1CA}" type="presParOf" srcId="{2DB3F047-5807-4054-9C76-83A3E5FEB117}" destId="{33C0223C-BF18-4939-BD0F-E36704AD0E5E}" srcOrd="5" destOrd="0" presId="urn:microsoft.com/office/officeart/2005/8/layout/hList7"/>
    <dgm:cxn modelId="{6084AE57-0B37-4D32-95D5-B01B4961531D}" type="presParOf" srcId="{2DB3F047-5807-4054-9C76-83A3E5FEB117}" destId="{28DF6693-1FEF-40F5-B64D-5565030EE73B}" srcOrd="6" destOrd="0" presId="urn:microsoft.com/office/officeart/2005/8/layout/hList7"/>
    <dgm:cxn modelId="{6B32FAC7-75D4-4767-A94B-A291AC2609E0}" type="presParOf" srcId="{28DF6693-1FEF-40F5-B64D-5565030EE73B}" destId="{7351FB23-D753-453D-A949-48D898538B52}" srcOrd="0" destOrd="0" presId="urn:microsoft.com/office/officeart/2005/8/layout/hList7"/>
    <dgm:cxn modelId="{3B4D86D1-61EC-4D2D-8184-F707F8E38FEC}" type="presParOf" srcId="{28DF6693-1FEF-40F5-B64D-5565030EE73B}" destId="{0021F0C0-0BCA-46D6-BC0C-8A8F421DC0A1}" srcOrd="1" destOrd="0" presId="urn:microsoft.com/office/officeart/2005/8/layout/hList7"/>
    <dgm:cxn modelId="{EE49D0A4-AB91-4201-9E60-8DBC242A72A5}" type="presParOf" srcId="{28DF6693-1FEF-40F5-B64D-5565030EE73B}" destId="{9124910D-3D66-4EA7-A87D-0A65B84CABD2}" srcOrd="2" destOrd="0" presId="urn:microsoft.com/office/officeart/2005/8/layout/hList7"/>
    <dgm:cxn modelId="{812EFD4A-8B58-403F-A9A4-6F5FBE75241D}" type="presParOf" srcId="{28DF6693-1FEF-40F5-B64D-5565030EE73B}" destId="{8E9A29D6-DBC2-4C83-83C8-F9006586C5B2}" srcOrd="3" destOrd="0" presId="urn:microsoft.com/office/officeart/2005/8/layout/hList7"/>
    <dgm:cxn modelId="{7D21E6D4-0A92-4C52-8482-3C45E891124B}" type="presParOf" srcId="{2DB3F047-5807-4054-9C76-83A3E5FEB117}" destId="{E9AE39D9-21EC-4B2E-B75D-6C9CB5E0F3F3}" srcOrd="7" destOrd="0" presId="urn:microsoft.com/office/officeart/2005/8/layout/hList7"/>
    <dgm:cxn modelId="{216D61C5-46D6-4CFB-9AC0-D38A2053A6B6}" type="presParOf" srcId="{2DB3F047-5807-4054-9C76-83A3E5FEB117}" destId="{5A16245A-169E-4D83-A728-89EB5BAD7702}" srcOrd="8" destOrd="0" presId="urn:microsoft.com/office/officeart/2005/8/layout/hList7"/>
    <dgm:cxn modelId="{5932E8AA-8BC7-4642-B5CE-74A3CB1B87E1}" type="presParOf" srcId="{5A16245A-169E-4D83-A728-89EB5BAD7702}" destId="{F7F30274-4487-460D-963A-9B1AA97A88D2}" srcOrd="0" destOrd="0" presId="urn:microsoft.com/office/officeart/2005/8/layout/hList7"/>
    <dgm:cxn modelId="{3EC6E0B8-3ECD-4D11-92B6-5B2052261D3A}" type="presParOf" srcId="{5A16245A-169E-4D83-A728-89EB5BAD7702}" destId="{03E5B92A-1635-4E4E-96C5-328B904DF554}" srcOrd="1" destOrd="0" presId="urn:microsoft.com/office/officeart/2005/8/layout/hList7"/>
    <dgm:cxn modelId="{FE7DA959-9DB6-4CCA-A38B-85B6C472AF8C}" type="presParOf" srcId="{5A16245A-169E-4D83-A728-89EB5BAD7702}" destId="{F6ABF616-1FDC-47AF-891C-226491ACE7F4}" srcOrd="2" destOrd="0" presId="urn:microsoft.com/office/officeart/2005/8/layout/hList7"/>
    <dgm:cxn modelId="{9223EC5A-552B-4747-8385-47E1FE091488}" type="presParOf" srcId="{5A16245A-169E-4D83-A728-89EB5BAD7702}" destId="{49FA9BFD-803E-4310-A800-377D1C547D56}" srcOrd="3" destOrd="0" presId="urn:microsoft.com/office/officeart/2005/8/layout/hList7"/>
    <dgm:cxn modelId="{53866462-17CB-4D05-A204-7E00F5B6C41A}" type="presParOf" srcId="{2DB3F047-5807-4054-9C76-83A3E5FEB117}" destId="{E9BD6361-C777-4721-94CE-2A3B5B9D0AC8}" srcOrd="9" destOrd="0" presId="urn:microsoft.com/office/officeart/2005/8/layout/hList7"/>
    <dgm:cxn modelId="{A92F6163-5FDB-4322-B25C-BFA099168B77}" type="presParOf" srcId="{2DB3F047-5807-4054-9C76-83A3E5FEB117}" destId="{BFD16AE0-4B52-497B-9589-0D0FDCC43D12}" srcOrd="10" destOrd="0" presId="urn:microsoft.com/office/officeart/2005/8/layout/hList7"/>
    <dgm:cxn modelId="{7D2306EA-E22C-4D06-B4BB-C4498AA491B5}" type="presParOf" srcId="{BFD16AE0-4B52-497B-9589-0D0FDCC43D12}" destId="{34432AC2-9C7D-4D56-80DA-5B8BD3259FE0}" srcOrd="0" destOrd="0" presId="urn:microsoft.com/office/officeart/2005/8/layout/hList7"/>
    <dgm:cxn modelId="{E9DC9795-3337-49D3-B4E1-A127AB9BE22E}" type="presParOf" srcId="{BFD16AE0-4B52-497B-9589-0D0FDCC43D12}" destId="{C13623C0-6575-4605-8143-4F1AFFD7E310}" srcOrd="1" destOrd="0" presId="urn:microsoft.com/office/officeart/2005/8/layout/hList7"/>
    <dgm:cxn modelId="{DCB4AD1B-2032-4ADA-BDE9-580822A3C862}" type="presParOf" srcId="{BFD16AE0-4B52-497B-9589-0D0FDCC43D12}" destId="{87823852-F56B-4050-8918-0FB94722A473}" srcOrd="2" destOrd="0" presId="urn:microsoft.com/office/officeart/2005/8/layout/hList7"/>
    <dgm:cxn modelId="{4EE7EF26-165C-457B-ABE2-B4080DEB7974}" type="presParOf" srcId="{BFD16AE0-4B52-497B-9589-0D0FDCC43D12}" destId="{432C0918-1CBE-4540-AB0A-28654A8C3F6D}" srcOrd="3" destOrd="0" presId="urn:microsoft.com/office/officeart/2005/8/layout/hList7"/>
    <dgm:cxn modelId="{10AB5D88-4130-4814-8FDA-8651EEC15C8C}" type="presParOf" srcId="{2DB3F047-5807-4054-9C76-83A3E5FEB117}" destId="{E15893BE-3CF4-4329-801F-3CCF8B36852E}" srcOrd="11" destOrd="0" presId="urn:microsoft.com/office/officeart/2005/8/layout/hList7"/>
    <dgm:cxn modelId="{D76AF72D-B387-437D-AE9E-CBDC44B267F0}" type="presParOf" srcId="{2DB3F047-5807-4054-9C76-83A3E5FEB117}" destId="{EE54AB74-A9D5-420B-B48E-0B7B67F0D348}" srcOrd="12" destOrd="0" presId="urn:microsoft.com/office/officeart/2005/8/layout/hList7"/>
    <dgm:cxn modelId="{14B3BEA6-548C-4437-88A9-A8941A290FD0}" type="presParOf" srcId="{EE54AB74-A9D5-420B-B48E-0B7B67F0D348}" destId="{3200D8B0-58C8-4DF7-8BA7-5EF13D773AB9}" srcOrd="0" destOrd="0" presId="urn:microsoft.com/office/officeart/2005/8/layout/hList7"/>
    <dgm:cxn modelId="{77243A1C-DF42-40EE-8F6E-A8F559A5A146}" type="presParOf" srcId="{EE54AB74-A9D5-420B-B48E-0B7B67F0D348}" destId="{01A89DB1-7D6B-42DB-9C3E-84AD702E4575}" srcOrd="1" destOrd="0" presId="urn:microsoft.com/office/officeart/2005/8/layout/hList7"/>
    <dgm:cxn modelId="{880858D0-375B-4192-9600-BA6E9C6D131D}" type="presParOf" srcId="{EE54AB74-A9D5-420B-B48E-0B7B67F0D348}" destId="{C09F356C-9C24-4EB8-9B0D-0FA92544ABE9}" srcOrd="2" destOrd="0" presId="urn:microsoft.com/office/officeart/2005/8/layout/hList7"/>
    <dgm:cxn modelId="{EE199E90-E88F-4D44-8C1C-47DF81A2C13F}" type="presParOf" srcId="{EE54AB74-A9D5-420B-B48E-0B7B67F0D348}" destId="{18085ABB-8AE6-434C-AF5D-D27A26D06412}"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05D4FC-B632-4300-B1CF-3E95663A143D}">
      <dsp:nvSpPr>
        <dsp:cNvPr id="0" name=""/>
        <dsp:cNvSpPr/>
      </dsp:nvSpPr>
      <dsp:spPr>
        <a:xfrm>
          <a:off x="4364" y="-299878"/>
          <a:ext cx="1463352" cy="4351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Extract and Scrape Data from origami database</a:t>
          </a:r>
        </a:p>
      </dsp:txBody>
      <dsp:txXfrm>
        <a:off x="4364" y="1440656"/>
        <a:ext cx="1463352" cy="1740535"/>
      </dsp:txXfrm>
    </dsp:sp>
    <dsp:sp modelId="{5406DCF0-1135-489C-9CFF-78D1A516D1E0}">
      <dsp:nvSpPr>
        <dsp:cNvPr id="0" name=""/>
        <dsp:cNvSpPr/>
      </dsp:nvSpPr>
      <dsp:spPr>
        <a:xfrm>
          <a:off x="48264" y="-38798"/>
          <a:ext cx="1375551" cy="1448995"/>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E51B59-ABBF-4E87-979A-A6E1249D193A}">
      <dsp:nvSpPr>
        <dsp:cNvPr id="0" name=""/>
        <dsp:cNvSpPr/>
      </dsp:nvSpPr>
      <dsp:spPr>
        <a:xfrm>
          <a:off x="1511617" y="-299878"/>
          <a:ext cx="1463352" cy="4351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Transform Data and Wrangle Data </a:t>
          </a:r>
        </a:p>
      </dsp:txBody>
      <dsp:txXfrm>
        <a:off x="1511617" y="1440656"/>
        <a:ext cx="1463352" cy="1740535"/>
      </dsp:txXfrm>
    </dsp:sp>
    <dsp:sp modelId="{8D7C69D8-84DB-44D8-B4EF-41018EC85765}">
      <dsp:nvSpPr>
        <dsp:cNvPr id="0" name=""/>
        <dsp:cNvSpPr/>
      </dsp:nvSpPr>
      <dsp:spPr>
        <a:xfrm>
          <a:off x="1555518" y="-38798"/>
          <a:ext cx="1375551" cy="1448995"/>
        </a:xfrm>
        <a:prstGeom prst="ellipse">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65000" r="-6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23367E-F125-48AB-A97F-499C946CCB72}">
      <dsp:nvSpPr>
        <dsp:cNvPr id="0" name=""/>
        <dsp:cNvSpPr/>
      </dsp:nvSpPr>
      <dsp:spPr>
        <a:xfrm>
          <a:off x="3018870" y="-299878"/>
          <a:ext cx="1463352" cy="4351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Load data into Python</a:t>
          </a:r>
        </a:p>
      </dsp:txBody>
      <dsp:txXfrm>
        <a:off x="3018870" y="1440656"/>
        <a:ext cx="1463352" cy="1740535"/>
      </dsp:txXfrm>
    </dsp:sp>
    <dsp:sp modelId="{205C2CCE-AFED-4665-862E-C147D4307DFB}">
      <dsp:nvSpPr>
        <dsp:cNvPr id="0" name=""/>
        <dsp:cNvSpPr/>
      </dsp:nvSpPr>
      <dsp:spPr>
        <a:xfrm>
          <a:off x="3062771" y="-38798"/>
          <a:ext cx="1375551" cy="1448995"/>
        </a:xfrm>
        <a:prstGeom prst="ellipse">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51FB23-D753-453D-A949-48D898538B52}">
      <dsp:nvSpPr>
        <dsp:cNvPr id="0" name=""/>
        <dsp:cNvSpPr/>
      </dsp:nvSpPr>
      <dsp:spPr>
        <a:xfrm>
          <a:off x="4526123" y="-299878"/>
          <a:ext cx="1463352" cy="4351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Apply AI techniques to collect number of folds etc </a:t>
          </a:r>
        </a:p>
      </dsp:txBody>
      <dsp:txXfrm>
        <a:off x="4526123" y="1440656"/>
        <a:ext cx="1463352" cy="1740535"/>
      </dsp:txXfrm>
    </dsp:sp>
    <dsp:sp modelId="{8E9A29D6-DBC2-4C83-83C8-F9006586C5B2}">
      <dsp:nvSpPr>
        <dsp:cNvPr id="0" name=""/>
        <dsp:cNvSpPr/>
      </dsp:nvSpPr>
      <dsp:spPr>
        <a:xfrm>
          <a:off x="4570024" y="93422"/>
          <a:ext cx="1375551" cy="1448995"/>
        </a:xfrm>
        <a:prstGeom prst="ellipse">
          <a:avLst/>
        </a:prstGeom>
        <a:blipFill>
          <a:blip xmlns:r="http://schemas.openxmlformats.org/officeDocument/2006/relationships" r:embed="rId7">
            <a:extLst>
              <a:ext uri="{837473B0-CC2E-450A-ABE3-18F120FF3D39}">
                <a1611:picAttrSrcUrl xmlns:a1611="http://schemas.microsoft.com/office/drawing/2016/11/main" r:id="rId8"/>
              </a:ext>
            </a:extLst>
          </a:blip>
          <a:srcRect/>
          <a:stretch>
            <a:fillRect l="-43000" r="-4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F30274-4487-460D-963A-9B1AA97A88D2}">
      <dsp:nvSpPr>
        <dsp:cNvPr id="0" name=""/>
        <dsp:cNvSpPr/>
      </dsp:nvSpPr>
      <dsp:spPr>
        <a:xfrm>
          <a:off x="6033376" y="-299878"/>
          <a:ext cx="1463352" cy="4351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Apply AI to provide complexity score</a:t>
          </a:r>
        </a:p>
      </dsp:txBody>
      <dsp:txXfrm>
        <a:off x="6033376" y="1440656"/>
        <a:ext cx="1463352" cy="1740535"/>
      </dsp:txXfrm>
    </dsp:sp>
    <dsp:sp modelId="{49FA9BFD-803E-4310-A800-377D1C547D56}">
      <dsp:nvSpPr>
        <dsp:cNvPr id="0" name=""/>
        <dsp:cNvSpPr/>
      </dsp:nvSpPr>
      <dsp:spPr>
        <a:xfrm>
          <a:off x="6056960" y="-38798"/>
          <a:ext cx="1375551" cy="1448995"/>
        </a:xfrm>
        <a:prstGeom prst="ellipse">
          <a:avLst/>
        </a:prstGeom>
        <a:blipFill>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432AC2-9C7D-4D56-80DA-5B8BD3259FE0}">
      <dsp:nvSpPr>
        <dsp:cNvPr id="0" name=""/>
        <dsp:cNvSpPr/>
      </dsp:nvSpPr>
      <dsp:spPr>
        <a:xfrm>
          <a:off x="7540629" y="-299878"/>
          <a:ext cx="1463352" cy="4351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Develop Animations for other models </a:t>
          </a:r>
        </a:p>
      </dsp:txBody>
      <dsp:txXfrm>
        <a:off x="7540629" y="1440656"/>
        <a:ext cx="1463352" cy="1740535"/>
      </dsp:txXfrm>
    </dsp:sp>
    <dsp:sp modelId="{432C0918-1CBE-4540-AB0A-28654A8C3F6D}">
      <dsp:nvSpPr>
        <dsp:cNvPr id="0" name=""/>
        <dsp:cNvSpPr/>
      </dsp:nvSpPr>
      <dsp:spPr>
        <a:xfrm>
          <a:off x="7584530" y="-38798"/>
          <a:ext cx="1375551" cy="1448995"/>
        </a:xfrm>
        <a:prstGeom prst="ellipse">
          <a:avLst/>
        </a:prstGeom>
        <a:blipFill>
          <a:blip xmlns:r="http://schemas.openxmlformats.org/officeDocument/2006/relationships"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00D8B0-58C8-4DF7-8BA7-5EF13D773AB9}">
      <dsp:nvSpPr>
        <dsp:cNvPr id="0" name=""/>
        <dsp:cNvSpPr/>
      </dsp:nvSpPr>
      <dsp:spPr>
        <a:xfrm>
          <a:off x="9052243" y="-299878"/>
          <a:ext cx="1463352" cy="4351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Integrate interactivity into website </a:t>
          </a:r>
        </a:p>
      </dsp:txBody>
      <dsp:txXfrm>
        <a:off x="9052243" y="1440656"/>
        <a:ext cx="1463352" cy="1740535"/>
      </dsp:txXfrm>
    </dsp:sp>
    <dsp:sp modelId="{18085ABB-8AE6-434C-AF5D-D27A26D06412}">
      <dsp:nvSpPr>
        <dsp:cNvPr id="0" name=""/>
        <dsp:cNvSpPr/>
      </dsp:nvSpPr>
      <dsp:spPr>
        <a:xfrm>
          <a:off x="9193677" y="-11745"/>
          <a:ext cx="1321918" cy="1394890"/>
        </a:xfrm>
        <a:prstGeom prst="ellipse">
          <a:avLst/>
        </a:prstGeom>
        <a:blipFill>
          <a:blip xmlns:r="http://schemas.openxmlformats.org/officeDocument/2006/relationships" r:embed="rId13">
            <a:extLst>
              <a:ext uri="{837473B0-CC2E-450A-ABE3-18F120FF3D39}">
                <a1611:picAttrSrcUrl xmlns:a1611="http://schemas.microsoft.com/office/drawing/2016/11/main" r:id="rId14"/>
              </a:ext>
            </a:extLst>
          </a:blip>
          <a:srcRect/>
          <a:stretch>
            <a:fillRect l="-44000" r="-4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22DDDC-B3FE-4BB1-818E-FE5A24F7C5F7}">
      <dsp:nvSpPr>
        <dsp:cNvPr id="0" name=""/>
        <dsp:cNvSpPr/>
      </dsp:nvSpPr>
      <dsp:spPr>
        <a:xfrm flipH="1" flipV="1">
          <a:off x="1493509" y="2363866"/>
          <a:ext cx="7802945" cy="2287350"/>
        </a:xfrm>
        <a:prstGeom prst="leftRightArrow">
          <a:avLst/>
        </a:prstGeom>
        <a:solidFill>
          <a:schemeClr val="accent1">
            <a:tint val="6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8F82-2A66-5CAD-755F-5286ADA14E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0350C7-A7A3-5E3F-F2D2-207B3CC433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812ADD-4C1D-8CB0-7ED6-54F100F34F18}"/>
              </a:ext>
            </a:extLst>
          </p:cNvPr>
          <p:cNvSpPr>
            <a:spLocks noGrp="1"/>
          </p:cNvSpPr>
          <p:nvPr>
            <p:ph type="dt" sz="half" idx="10"/>
          </p:nvPr>
        </p:nvSpPr>
        <p:spPr/>
        <p:txBody>
          <a:bodyPr/>
          <a:lstStyle/>
          <a:p>
            <a:fld id="{8A41C5ED-DC01-4EBA-9C36-1F4B4380FF83}" type="datetimeFigureOut">
              <a:rPr lang="en-US" smtClean="0"/>
              <a:t>11/18/2024</a:t>
            </a:fld>
            <a:endParaRPr lang="en-US"/>
          </a:p>
        </p:txBody>
      </p:sp>
      <p:sp>
        <p:nvSpPr>
          <p:cNvPr id="5" name="Footer Placeholder 4">
            <a:extLst>
              <a:ext uri="{FF2B5EF4-FFF2-40B4-BE49-F238E27FC236}">
                <a16:creationId xmlns:a16="http://schemas.microsoft.com/office/drawing/2014/main" id="{38405A81-633C-3A6B-26EA-25DBCA5299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F77929-C8CE-69C1-2E3F-1F169F58FCE9}"/>
              </a:ext>
            </a:extLst>
          </p:cNvPr>
          <p:cNvSpPr>
            <a:spLocks noGrp="1"/>
          </p:cNvSpPr>
          <p:nvPr>
            <p:ph type="sldNum" sz="quarter" idx="12"/>
          </p:nvPr>
        </p:nvSpPr>
        <p:spPr/>
        <p:txBody>
          <a:bodyPr/>
          <a:lstStyle/>
          <a:p>
            <a:fld id="{3E40C4C7-6119-455B-9ECE-B2F8ECC17D14}" type="slidenum">
              <a:rPr lang="en-US" smtClean="0"/>
              <a:t>‹#›</a:t>
            </a:fld>
            <a:endParaRPr lang="en-US"/>
          </a:p>
        </p:txBody>
      </p:sp>
    </p:spTree>
    <p:extLst>
      <p:ext uri="{BB962C8B-B14F-4D97-AF65-F5344CB8AC3E}">
        <p14:creationId xmlns:p14="http://schemas.microsoft.com/office/powerpoint/2010/main" val="3368292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40D33-1AD0-98FD-9D26-28D9A6F95F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DCAFEA-1C2F-2DC2-DB0F-0ACA2DA71F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C382D9-1B19-43D4-B145-59B8408D045A}"/>
              </a:ext>
            </a:extLst>
          </p:cNvPr>
          <p:cNvSpPr>
            <a:spLocks noGrp="1"/>
          </p:cNvSpPr>
          <p:nvPr>
            <p:ph type="dt" sz="half" idx="10"/>
          </p:nvPr>
        </p:nvSpPr>
        <p:spPr/>
        <p:txBody>
          <a:bodyPr/>
          <a:lstStyle/>
          <a:p>
            <a:fld id="{8A41C5ED-DC01-4EBA-9C36-1F4B4380FF83}" type="datetimeFigureOut">
              <a:rPr lang="en-US" smtClean="0"/>
              <a:t>11/18/2024</a:t>
            </a:fld>
            <a:endParaRPr lang="en-US"/>
          </a:p>
        </p:txBody>
      </p:sp>
      <p:sp>
        <p:nvSpPr>
          <p:cNvPr id="5" name="Footer Placeholder 4">
            <a:extLst>
              <a:ext uri="{FF2B5EF4-FFF2-40B4-BE49-F238E27FC236}">
                <a16:creationId xmlns:a16="http://schemas.microsoft.com/office/drawing/2014/main" id="{461419CC-F570-C024-23FB-5418AEBCD9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5DB59B-B61A-4341-5B18-4C0C66EE7AA1}"/>
              </a:ext>
            </a:extLst>
          </p:cNvPr>
          <p:cNvSpPr>
            <a:spLocks noGrp="1"/>
          </p:cNvSpPr>
          <p:nvPr>
            <p:ph type="sldNum" sz="quarter" idx="12"/>
          </p:nvPr>
        </p:nvSpPr>
        <p:spPr/>
        <p:txBody>
          <a:bodyPr/>
          <a:lstStyle/>
          <a:p>
            <a:fld id="{3E40C4C7-6119-455B-9ECE-B2F8ECC17D14}" type="slidenum">
              <a:rPr lang="en-US" smtClean="0"/>
              <a:t>‹#›</a:t>
            </a:fld>
            <a:endParaRPr lang="en-US"/>
          </a:p>
        </p:txBody>
      </p:sp>
    </p:spTree>
    <p:extLst>
      <p:ext uri="{BB962C8B-B14F-4D97-AF65-F5344CB8AC3E}">
        <p14:creationId xmlns:p14="http://schemas.microsoft.com/office/powerpoint/2010/main" val="23410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18D6AA-D0A1-B891-2B18-C48A46412D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10A79F-F3B7-3796-5A8F-8E4B27316E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99327F-0182-D7F9-4547-B4E515905717}"/>
              </a:ext>
            </a:extLst>
          </p:cNvPr>
          <p:cNvSpPr>
            <a:spLocks noGrp="1"/>
          </p:cNvSpPr>
          <p:nvPr>
            <p:ph type="dt" sz="half" idx="10"/>
          </p:nvPr>
        </p:nvSpPr>
        <p:spPr/>
        <p:txBody>
          <a:bodyPr/>
          <a:lstStyle/>
          <a:p>
            <a:fld id="{8A41C5ED-DC01-4EBA-9C36-1F4B4380FF83}" type="datetimeFigureOut">
              <a:rPr lang="en-US" smtClean="0"/>
              <a:t>11/18/2024</a:t>
            </a:fld>
            <a:endParaRPr lang="en-US"/>
          </a:p>
        </p:txBody>
      </p:sp>
      <p:sp>
        <p:nvSpPr>
          <p:cNvPr id="5" name="Footer Placeholder 4">
            <a:extLst>
              <a:ext uri="{FF2B5EF4-FFF2-40B4-BE49-F238E27FC236}">
                <a16:creationId xmlns:a16="http://schemas.microsoft.com/office/drawing/2014/main" id="{D55B0021-75A6-DACB-96CF-F648AC3B5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4C690C-2C23-2DD0-3E28-FEA0E4BA3CE6}"/>
              </a:ext>
            </a:extLst>
          </p:cNvPr>
          <p:cNvSpPr>
            <a:spLocks noGrp="1"/>
          </p:cNvSpPr>
          <p:nvPr>
            <p:ph type="sldNum" sz="quarter" idx="12"/>
          </p:nvPr>
        </p:nvSpPr>
        <p:spPr/>
        <p:txBody>
          <a:bodyPr/>
          <a:lstStyle/>
          <a:p>
            <a:fld id="{3E40C4C7-6119-455B-9ECE-B2F8ECC17D14}" type="slidenum">
              <a:rPr lang="en-US" smtClean="0"/>
              <a:t>‹#›</a:t>
            </a:fld>
            <a:endParaRPr lang="en-US"/>
          </a:p>
        </p:txBody>
      </p:sp>
    </p:spTree>
    <p:extLst>
      <p:ext uri="{BB962C8B-B14F-4D97-AF65-F5344CB8AC3E}">
        <p14:creationId xmlns:p14="http://schemas.microsoft.com/office/powerpoint/2010/main" val="597793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72009-CD61-0FC3-3CEF-4B62A91163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79CCE0-2A4B-132B-C83E-3B5681B039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A24B9-0595-524C-7557-542A41BF13B2}"/>
              </a:ext>
            </a:extLst>
          </p:cNvPr>
          <p:cNvSpPr>
            <a:spLocks noGrp="1"/>
          </p:cNvSpPr>
          <p:nvPr>
            <p:ph type="dt" sz="half" idx="10"/>
          </p:nvPr>
        </p:nvSpPr>
        <p:spPr/>
        <p:txBody>
          <a:bodyPr/>
          <a:lstStyle/>
          <a:p>
            <a:fld id="{8A41C5ED-DC01-4EBA-9C36-1F4B4380FF83}" type="datetimeFigureOut">
              <a:rPr lang="en-US" smtClean="0"/>
              <a:t>11/18/2024</a:t>
            </a:fld>
            <a:endParaRPr lang="en-US"/>
          </a:p>
        </p:txBody>
      </p:sp>
      <p:sp>
        <p:nvSpPr>
          <p:cNvPr id="5" name="Footer Placeholder 4">
            <a:extLst>
              <a:ext uri="{FF2B5EF4-FFF2-40B4-BE49-F238E27FC236}">
                <a16:creationId xmlns:a16="http://schemas.microsoft.com/office/drawing/2014/main" id="{E523B787-EB2D-9737-966F-12361608B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403928-C22D-4980-B551-C9A06B7D5B3B}"/>
              </a:ext>
            </a:extLst>
          </p:cNvPr>
          <p:cNvSpPr>
            <a:spLocks noGrp="1"/>
          </p:cNvSpPr>
          <p:nvPr>
            <p:ph type="sldNum" sz="quarter" idx="12"/>
          </p:nvPr>
        </p:nvSpPr>
        <p:spPr/>
        <p:txBody>
          <a:bodyPr/>
          <a:lstStyle/>
          <a:p>
            <a:fld id="{3E40C4C7-6119-455B-9ECE-B2F8ECC17D14}" type="slidenum">
              <a:rPr lang="en-US" smtClean="0"/>
              <a:t>‹#›</a:t>
            </a:fld>
            <a:endParaRPr lang="en-US"/>
          </a:p>
        </p:txBody>
      </p:sp>
    </p:spTree>
    <p:extLst>
      <p:ext uri="{BB962C8B-B14F-4D97-AF65-F5344CB8AC3E}">
        <p14:creationId xmlns:p14="http://schemas.microsoft.com/office/powerpoint/2010/main" val="133945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EA9DB-D9EE-A4D6-6ED2-CA71AF9E2C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FAA35A-84BE-C88D-D672-2809F7D5A7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F1E657-1065-6D89-4F2F-D124EF431443}"/>
              </a:ext>
            </a:extLst>
          </p:cNvPr>
          <p:cNvSpPr>
            <a:spLocks noGrp="1"/>
          </p:cNvSpPr>
          <p:nvPr>
            <p:ph type="dt" sz="half" idx="10"/>
          </p:nvPr>
        </p:nvSpPr>
        <p:spPr/>
        <p:txBody>
          <a:bodyPr/>
          <a:lstStyle/>
          <a:p>
            <a:fld id="{8A41C5ED-DC01-4EBA-9C36-1F4B4380FF83}" type="datetimeFigureOut">
              <a:rPr lang="en-US" smtClean="0"/>
              <a:t>11/18/2024</a:t>
            </a:fld>
            <a:endParaRPr lang="en-US"/>
          </a:p>
        </p:txBody>
      </p:sp>
      <p:sp>
        <p:nvSpPr>
          <p:cNvPr id="5" name="Footer Placeholder 4">
            <a:extLst>
              <a:ext uri="{FF2B5EF4-FFF2-40B4-BE49-F238E27FC236}">
                <a16:creationId xmlns:a16="http://schemas.microsoft.com/office/drawing/2014/main" id="{694853CA-7391-600B-BABA-CA33A1142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74F78E-4038-4855-126B-C97CB7B6EEB8}"/>
              </a:ext>
            </a:extLst>
          </p:cNvPr>
          <p:cNvSpPr>
            <a:spLocks noGrp="1"/>
          </p:cNvSpPr>
          <p:nvPr>
            <p:ph type="sldNum" sz="quarter" idx="12"/>
          </p:nvPr>
        </p:nvSpPr>
        <p:spPr/>
        <p:txBody>
          <a:bodyPr/>
          <a:lstStyle/>
          <a:p>
            <a:fld id="{3E40C4C7-6119-455B-9ECE-B2F8ECC17D14}" type="slidenum">
              <a:rPr lang="en-US" smtClean="0"/>
              <a:t>‹#›</a:t>
            </a:fld>
            <a:endParaRPr lang="en-US"/>
          </a:p>
        </p:txBody>
      </p:sp>
    </p:spTree>
    <p:extLst>
      <p:ext uri="{BB962C8B-B14F-4D97-AF65-F5344CB8AC3E}">
        <p14:creationId xmlns:p14="http://schemas.microsoft.com/office/powerpoint/2010/main" val="3906495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FDA02-6D83-3A94-8C1F-54FD9FB82A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2653EE-467E-3996-9E13-C321419084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74EB6D-A4CD-F5FC-1083-AD7E0613B0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A57188-5367-5708-B948-8C765C95F0DD}"/>
              </a:ext>
            </a:extLst>
          </p:cNvPr>
          <p:cNvSpPr>
            <a:spLocks noGrp="1"/>
          </p:cNvSpPr>
          <p:nvPr>
            <p:ph type="dt" sz="half" idx="10"/>
          </p:nvPr>
        </p:nvSpPr>
        <p:spPr/>
        <p:txBody>
          <a:bodyPr/>
          <a:lstStyle/>
          <a:p>
            <a:fld id="{8A41C5ED-DC01-4EBA-9C36-1F4B4380FF83}" type="datetimeFigureOut">
              <a:rPr lang="en-US" smtClean="0"/>
              <a:t>11/18/2024</a:t>
            </a:fld>
            <a:endParaRPr lang="en-US"/>
          </a:p>
        </p:txBody>
      </p:sp>
      <p:sp>
        <p:nvSpPr>
          <p:cNvPr id="6" name="Footer Placeholder 5">
            <a:extLst>
              <a:ext uri="{FF2B5EF4-FFF2-40B4-BE49-F238E27FC236}">
                <a16:creationId xmlns:a16="http://schemas.microsoft.com/office/drawing/2014/main" id="{CCDB13E8-A1EC-35DB-A426-8ED40259AC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6C00AF-79D2-0876-D51C-6A10C4FE01E0}"/>
              </a:ext>
            </a:extLst>
          </p:cNvPr>
          <p:cNvSpPr>
            <a:spLocks noGrp="1"/>
          </p:cNvSpPr>
          <p:nvPr>
            <p:ph type="sldNum" sz="quarter" idx="12"/>
          </p:nvPr>
        </p:nvSpPr>
        <p:spPr/>
        <p:txBody>
          <a:bodyPr/>
          <a:lstStyle/>
          <a:p>
            <a:fld id="{3E40C4C7-6119-455B-9ECE-B2F8ECC17D14}" type="slidenum">
              <a:rPr lang="en-US" smtClean="0"/>
              <a:t>‹#›</a:t>
            </a:fld>
            <a:endParaRPr lang="en-US"/>
          </a:p>
        </p:txBody>
      </p:sp>
    </p:spTree>
    <p:extLst>
      <p:ext uri="{BB962C8B-B14F-4D97-AF65-F5344CB8AC3E}">
        <p14:creationId xmlns:p14="http://schemas.microsoft.com/office/powerpoint/2010/main" val="1064434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D0334-7C53-2F66-8095-5DF4A89256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15E80D-5AC0-9B91-8239-7C84AA2C2F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7361D4-3DA8-2BE1-EFCF-0B56DBD082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4CAA87-D2FF-C2C0-9F46-03DB7994B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5C3198-BE84-459C-8304-3FDB071BA6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3E7961-2E12-E559-9361-F8B8A2B3CBB3}"/>
              </a:ext>
            </a:extLst>
          </p:cNvPr>
          <p:cNvSpPr>
            <a:spLocks noGrp="1"/>
          </p:cNvSpPr>
          <p:nvPr>
            <p:ph type="dt" sz="half" idx="10"/>
          </p:nvPr>
        </p:nvSpPr>
        <p:spPr/>
        <p:txBody>
          <a:bodyPr/>
          <a:lstStyle/>
          <a:p>
            <a:fld id="{8A41C5ED-DC01-4EBA-9C36-1F4B4380FF83}" type="datetimeFigureOut">
              <a:rPr lang="en-US" smtClean="0"/>
              <a:t>11/18/2024</a:t>
            </a:fld>
            <a:endParaRPr lang="en-US"/>
          </a:p>
        </p:txBody>
      </p:sp>
      <p:sp>
        <p:nvSpPr>
          <p:cNvPr id="8" name="Footer Placeholder 7">
            <a:extLst>
              <a:ext uri="{FF2B5EF4-FFF2-40B4-BE49-F238E27FC236}">
                <a16:creationId xmlns:a16="http://schemas.microsoft.com/office/drawing/2014/main" id="{E3409500-DDE5-EFE3-53B9-C4F6F6D163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23C6C-BF2B-4AA4-68C2-EFC36E6912A2}"/>
              </a:ext>
            </a:extLst>
          </p:cNvPr>
          <p:cNvSpPr>
            <a:spLocks noGrp="1"/>
          </p:cNvSpPr>
          <p:nvPr>
            <p:ph type="sldNum" sz="quarter" idx="12"/>
          </p:nvPr>
        </p:nvSpPr>
        <p:spPr/>
        <p:txBody>
          <a:bodyPr/>
          <a:lstStyle/>
          <a:p>
            <a:fld id="{3E40C4C7-6119-455B-9ECE-B2F8ECC17D14}" type="slidenum">
              <a:rPr lang="en-US" smtClean="0"/>
              <a:t>‹#›</a:t>
            </a:fld>
            <a:endParaRPr lang="en-US"/>
          </a:p>
        </p:txBody>
      </p:sp>
    </p:spTree>
    <p:extLst>
      <p:ext uri="{BB962C8B-B14F-4D97-AF65-F5344CB8AC3E}">
        <p14:creationId xmlns:p14="http://schemas.microsoft.com/office/powerpoint/2010/main" val="4280582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E050-7455-20F8-8F7D-496A3688DB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E77D94-6B31-D154-F3A8-279AD8E662EF}"/>
              </a:ext>
            </a:extLst>
          </p:cNvPr>
          <p:cNvSpPr>
            <a:spLocks noGrp="1"/>
          </p:cNvSpPr>
          <p:nvPr>
            <p:ph type="dt" sz="half" idx="10"/>
          </p:nvPr>
        </p:nvSpPr>
        <p:spPr/>
        <p:txBody>
          <a:bodyPr/>
          <a:lstStyle/>
          <a:p>
            <a:fld id="{8A41C5ED-DC01-4EBA-9C36-1F4B4380FF83}" type="datetimeFigureOut">
              <a:rPr lang="en-US" smtClean="0"/>
              <a:t>11/18/2024</a:t>
            </a:fld>
            <a:endParaRPr lang="en-US"/>
          </a:p>
        </p:txBody>
      </p:sp>
      <p:sp>
        <p:nvSpPr>
          <p:cNvPr id="4" name="Footer Placeholder 3">
            <a:extLst>
              <a:ext uri="{FF2B5EF4-FFF2-40B4-BE49-F238E27FC236}">
                <a16:creationId xmlns:a16="http://schemas.microsoft.com/office/drawing/2014/main" id="{49C9EBD3-B0E5-5351-4FDF-FF4FF9A8AD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6649CF-49B0-2C8D-8DEA-9C1E191F3465}"/>
              </a:ext>
            </a:extLst>
          </p:cNvPr>
          <p:cNvSpPr>
            <a:spLocks noGrp="1"/>
          </p:cNvSpPr>
          <p:nvPr>
            <p:ph type="sldNum" sz="quarter" idx="12"/>
          </p:nvPr>
        </p:nvSpPr>
        <p:spPr/>
        <p:txBody>
          <a:bodyPr/>
          <a:lstStyle/>
          <a:p>
            <a:fld id="{3E40C4C7-6119-455B-9ECE-B2F8ECC17D14}" type="slidenum">
              <a:rPr lang="en-US" smtClean="0"/>
              <a:t>‹#›</a:t>
            </a:fld>
            <a:endParaRPr lang="en-US"/>
          </a:p>
        </p:txBody>
      </p:sp>
    </p:spTree>
    <p:extLst>
      <p:ext uri="{BB962C8B-B14F-4D97-AF65-F5344CB8AC3E}">
        <p14:creationId xmlns:p14="http://schemas.microsoft.com/office/powerpoint/2010/main" val="756712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8DEC7C-5EFF-7CD6-DEC7-073FDD20FBE4}"/>
              </a:ext>
            </a:extLst>
          </p:cNvPr>
          <p:cNvSpPr>
            <a:spLocks noGrp="1"/>
          </p:cNvSpPr>
          <p:nvPr>
            <p:ph type="dt" sz="half" idx="10"/>
          </p:nvPr>
        </p:nvSpPr>
        <p:spPr/>
        <p:txBody>
          <a:bodyPr/>
          <a:lstStyle/>
          <a:p>
            <a:fld id="{8A41C5ED-DC01-4EBA-9C36-1F4B4380FF83}" type="datetimeFigureOut">
              <a:rPr lang="en-US" smtClean="0"/>
              <a:t>11/18/2024</a:t>
            </a:fld>
            <a:endParaRPr lang="en-US"/>
          </a:p>
        </p:txBody>
      </p:sp>
      <p:sp>
        <p:nvSpPr>
          <p:cNvPr id="3" name="Footer Placeholder 2">
            <a:extLst>
              <a:ext uri="{FF2B5EF4-FFF2-40B4-BE49-F238E27FC236}">
                <a16:creationId xmlns:a16="http://schemas.microsoft.com/office/drawing/2014/main" id="{781F2B3F-F036-26BD-828E-D79FDC7DDB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1B1531-94C9-2ED0-201D-D713915AC988}"/>
              </a:ext>
            </a:extLst>
          </p:cNvPr>
          <p:cNvSpPr>
            <a:spLocks noGrp="1"/>
          </p:cNvSpPr>
          <p:nvPr>
            <p:ph type="sldNum" sz="quarter" idx="12"/>
          </p:nvPr>
        </p:nvSpPr>
        <p:spPr/>
        <p:txBody>
          <a:bodyPr/>
          <a:lstStyle/>
          <a:p>
            <a:fld id="{3E40C4C7-6119-455B-9ECE-B2F8ECC17D14}" type="slidenum">
              <a:rPr lang="en-US" smtClean="0"/>
              <a:t>‹#›</a:t>
            </a:fld>
            <a:endParaRPr lang="en-US"/>
          </a:p>
        </p:txBody>
      </p:sp>
    </p:spTree>
    <p:extLst>
      <p:ext uri="{BB962C8B-B14F-4D97-AF65-F5344CB8AC3E}">
        <p14:creationId xmlns:p14="http://schemas.microsoft.com/office/powerpoint/2010/main" val="1437532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DEE13-2D20-EBF8-E277-9D30D244C6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BD0DE5-00A5-B981-E2B1-2B71F9F739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93C470-9005-667E-92A9-AEA75F6104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F15DF5-0B18-A1C5-2140-D1DBBFF4EF05}"/>
              </a:ext>
            </a:extLst>
          </p:cNvPr>
          <p:cNvSpPr>
            <a:spLocks noGrp="1"/>
          </p:cNvSpPr>
          <p:nvPr>
            <p:ph type="dt" sz="half" idx="10"/>
          </p:nvPr>
        </p:nvSpPr>
        <p:spPr/>
        <p:txBody>
          <a:bodyPr/>
          <a:lstStyle/>
          <a:p>
            <a:fld id="{8A41C5ED-DC01-4EBA-9C36-1F4B4380FF83}" type="datetimeFigureOut">
              <a:rPr lang="en-US" smtClean="0"/>
              <a:t>11/18/2024</a:t>
            </a:fld>
            <a:endParaRPr lang="en-US"/>
          </a:p>
        </p:txBody>
      </p:sp>
      <p:sp>
        <p:nvSpPr>
          <p:cNvPr id="6" name="Footer Placeholder 5">
            <a:extLst>
              <a:ext uri="{FF2B5EF4-FFF2-40B4-BE49-F238E27FC236}">
                <a16:creationId xmlns:a16="http://schemas.microsoft.com/office/drawing/2014/main" id="{92A2D392-8600-B035-B305-C18D933E04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446153-9B3C-1210-7336-4EC2C64B844D}"/>
              </a:ext>
            </a:extLst>
          </p:cNvPr>
          <p:cNvSpPr>
            <a:spLocks noGrp="1"/>
          </p:cNvSpPr>
          <p:nvPr>
            <p:ph type="sldNum" sz="quarter" idx="12"/>
          </p:nvPr>
        </p:nvSpPr>
        <p:spPr/>
        <p:txBody>
          <a:bodyPr/>
          <a:lstStyle/>
          <a:p>
            <a:fld id="{3E40C4C7-6119-455B-9ECE-B2F8ECC17D14}" type="slidenum">
              <a:rPr lang="en-US" smtClean="0"/>
              <a:t>‹#›</a:t>
            </a:fld>
            <a:endParaRPr lang="en-US"/>
          </a:p>
        </p:txBody>
      </p:sp>
    </p:spTree>
    <p:extLst>
      <p:ext uri="{BB962C8B-B14F-4D97-AF65-F5344CB8AC3E}">
        <p14:creationId xmlns:p14="http://schemas.microsoft.com/office/powerpoint/2010/main" val="1338911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57D66-2BCA-327F-32CB-CDD892F0D8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AD94C0-57B5-5BD7-A25F-043C50383F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57D3F9-DB1B-CEAD-851A-18ABBDE124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343174-49F8-6560-2050-296004AF2078}"/>
              </a:ext>
            </a:extLst>
          </p:cNvPr>
          <p:cNvSpPr>
            <a:spLocks noGrp="1"/>
          </p:cNvSpPr>
          <p:nvPr>
            <p:ph type="dt" sz="half" idx="10"/>
          </p:nvPr>
        </p:nvSpPr>
        <p:spPr/>
        <p:txBody>
          <a:bodyPr/>
          <a:lstStyle/>
          <a:p>
            <a:fld id="{8A41C5ED-DC01-4EBA-9C36-1F4B4380FF83}" type="datetimeFigureOut">
              <a:rPr lang="en-US" smtClean="0"/>
              <a:t>11/18/2024</a:t>
            </a:fld>
            <a:endParaRPr lang="en-US"/>
          </a:p>
        </p:txBody>
      </p:sp>
      <p:sp>
        <p:nvSpPr>
          <p:cNvPr id="6" name="Footer Placeholder 5">
            <a:extLst>
              <a:ext uri="{FF2B5EF4-FFF2-40B4-BE49-F238E27FC236}">
                <a16:creationId xmlns:a16="http://schemas.microsoft.com/office/drawing/2014/main" id="{3AC13151-9863-D6C2-DA40-7D80F9BC66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69562D-242F-3520-35A8-D4F7F183DC59}"/>
              </a:ext>
            </a:extLst>
          </p:cNvPr>
          <p:cNvSpPr>
            <a:spLocks noGrp="1"/>
          </p:cNvSpPr>
          <p:nvPr>
            <p:ph type="sldNum" sz="quarter" idx="12"/>
          </p:nvPr>
        </p:nvSpPr>
        <p:spPr/>
        <p:txBody>
          <a:bodyPr/>
          <a:lstStyle/>
          <a:p>
            <a:fld id="{3E40C4C7-6119-455B-9ECE-B2F8ECC17D14}" type="slidenum">
              <a:rPr lang="en-US" smtClean="0"/>
              <a:t>‹#›</a:t>
            </a:fld>
            <a:endParaRPr lang="en-US"/>
          </a:p>
        </p:txBody>
      </p:sp>
    </p:spTree>
    <p:extLst>
      <p:ext uri="{BB962C8B-B14F-4D97-AF65-F5344CB8AC3E}">
        <p14:creationId xmlns:p14="http://schemas.microsoft.com/office/powerpoint/2010/main" val="4126764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739D1C-25F2-A8B2-92F0-E98EB2E72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DE0039-68E1-8169-6491-81B1C938E5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C436EA-8FC1-D759-68EF-7C995F23A2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41C5ED-DC01-4EBA-9C36-1F4B4380FF83}" type="datetimeFigureOut">
              <a:rPr lang="en-US" smtClean="0"/>
              <a:t>11/18/2024</a:t>
            </a:fld>
            <a:endParaRPr lang="en-US"/>
          </a:p>
        </p:txBody>
      </p:sp>
      <p:sp>
        <p:nvSpPr>
          <p:cNvPr id="5" name="Footer Placeholder 4">
            <a:extLst>
              <a:ext uri="{FF2B5EF4-FFF2-40B4-BE49-F238E27FC236}">
                <a16:creationId xmlns:a16="http://schemas.microsoft.com/office/drawing/2014/main" id="{F2DFADC1-F954-D77B-CBB5-8A9E7454E8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4C5552-CD27-57D0-4338-D2650215C6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40C4C7-6119-455B-9ECE-B2F8ECC17D14}" type="slidenum">
              <a:rPr lang="en-US" smtClean="0"/>
              <a:t>‹#›</a:t>
            </a:fld>
            <a:endParaRPr lang="en-US"/>
          </a:p>
        </p:txBody>
      </p:sp>
    </p:spTree>
    <p:extLst>
      <p:ext uri="{BB962C8B-B14F-4D97-AF65-F5344CB8AC3E}">
        <p14:creationId xmlns:p14="http://schemas.microsoft.com/office/powerpoint/2010/main" val="384794538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origami-club.com/index.html" TargetMode="External"/><Relationship Id="rId7" Type="http://schemas.openxmlformats.org/officeDocument/2006/relationships/hyperlink" Target="https://libguides.cmich.edu/c.php?g=1217908" TargetMode="External"/><Relationship Id="rId2" Type="http://schemas.openxmlformats.org/officeDocument/2006/relationships/hyperlink" Target="https://origami-2.database.com/models/" TargetMode="External"/><Relationship Id="rId1" Type="http://schemas.openxmlformats.org/officeDocument/2006/relationships/slideLayout" Target="../slideLayouts/slideLayout2.xml"/><Relationship Id="rId6" Type="http://schemas.openxmlformats.org/officeDocument/2006/relationships/hyperlink" Target="https://origamisimulator.org/" TargetMode="External"/><Relationship Id="rId5" Type="http://schemas.openxmlformats.org/officeDocument/2006/relationships/hyperlink" Target="http://www.origami-instructions.com/" TargetMode="External"/><Relationship Id="rId4" Type="http://schemas.openxmlformats.org/officeDocument/2006/relationships/hyperlink" Target="https://www.kaggle.com/datasets/karthikssalian/origami-model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gif"/><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gif"/></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hyperlink" Target="https://youtu.be/Gki6EYS-EhQ?t=39" TargetMode="Externa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9000">
              <a:srgbClr val="FF0000"/>
            </a:gs>
            <a:gs pos="54000">
              <a:schemeClr val="bg1"/>
            </a:gs>
          </a:gsLst>
          <a:lin ang="5400000" scaled="1"/>
        </a:gradFill>
        <a:effectLst/>
      </p:bgPr>
    </p:bg>
    <p:spTree>
      <p:nvGrpSpPr>
        <p:cNvPr id="1" name=""/>
        <p:cNvGrpSpPr/>
        <p:nvPr/>
      </p:nvGrpSpPr>
      <p:grpSpPr>
        <a:xfrm>
          <a:off x="0" y="0"/>
          <a:ext cx="0" cy="0"/>
          <a:chOff x="0" y="0"/>
          <a:chExt cx="0" cy="0"/>
        </a:xfrm>
      </p:grpSpPr>
      <p:pic>
        <p:nvPicPr>
          <p:cNvPr id="5" name="Picture 4" descr="A red circle with text&#10;&#10;Description automatically generated">
            <a:extLst>
              <a:ext uri="{FF2B5EF4-FFF2-40B4-BE49-F238E27FC236}">
                <a16:creationId xmlns:a16="http://schemas.microsoft.com/office/drawing/2014/main" id="{5C020ADF-5B87-5AA3-3DF7-FA6FAA772508}"/>
              </a:ext>
            </a:extLst>
          </p:cNvPr>
          <p:cNvPicPr>
            <a:picLocks noChangeAspect="1"/>
          </p:cNvPicPr>
          <p:nvPr/>
        </p:nvPicPr>
        <p:blipFill rotWithShape="1">
          <a:blip r:embed="rId2">
            <a:extLst>
              <a:ext uri="{28A0092B-C50C-407E-A947-70E740481C1C}">
                <a14:useLocalDpi xmlns:a14="http://schemas.microsoft.com/office/drawing/2010/main" val="0"/>
              </a:ext>
            </a:extLst>
          </a:blip>
          <a:srcRect t="15798"/>
          <a:stretch/>
        </p:blipFill>
        <p:spPr>
          <a:xfrm>
            <a:off x="3417907" y="3550997"/>
            <a:ext cx="4705341" cy="3038787"/>
          </a:xfrm>
          <a:prstGeom prst="rect">
            <a:avLst/>
          </a:prstGeom>
          <a:gradFill>
            <a:gsLst>
              <a:gs pos="0">
                <a:srgbClr val="FF0000"/>
              </a:gs>
              <a:gs pos="28000">
                <a:schemeClr val="bg1"/>
              </a:gs>
            </a:gsLst>
            <a:lin ang="5400000" scaled="1"/>
          </a:gradFill>
        </p:spPr>
      </p:pic>
      <p:pic>
        <p:nvPicPr>
          <p:cNvPr id="11" name="Picture 10" descr="A blue origami bird&#10;&#10;Description automatically generated">
            <a:extLst>
              <a:ext uri="{FF2B5EF4-FFF2-40B4-BE49-F238E27FC236}">
                <a16:creationId xmlns:a16="http://schemas.microsoft.com/office/drawing/2014/main" id="{779F6028-46A0-D0F0-31C3-03C416250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90861">
            <a:off x="-37145" y="4045323"/>
            <a:ext cx="3062799" cy="2388954"/>
          </a:xfrm>
          <a:prstGeom prst="rect">
            <a:avLst/>
          </a:prstGeom>
        </p:spPr>
      </p:pic>
      <p:pic>
        <p:nvPicPr>
          <p:cNvPr id="12" name="Picture 11">
            <a:extLst>
              <a:ext uri="{FF2B5EF4-FFF2-40B4-BE49-F238E27FC236}">
                <a16:creationId xmlns:a16="http://schemas.microsoft.com/office/drawing/2014/main" id="{BB128252-CBB0-175A-9AB4-C985D847FB60}"/>
              </a:ext>
            </a:extLst>
          </p:cNvPr>
          <p:cNvPicPr>
            <a:picLocks noChangeAspect="1"/>
          </p:cNvPicPr>
          <p:nvPr/>
        </p:nvPicPr>
        <p:blipFill>
          <a:blip r:embed="rId4"/>
          <a:stretch>
            <a:fillRect/>
          </a:stretch>
        </p:blipFill>
        <p:spPr>
          <a:xfrm rot="6344574">
            <a:off x="923336" y="3339021"/>
            <a:ext cx="870235" cy="580156"/>
          </a:xfrm>
          <a:prstGeom prst="rect">
            <a:avLst/>
          </a:prstGeom>
        </p:spPr>
      </p:pic>
      <p:pic>
        <p:nvPicPr>
          <p:cNvPr id="1026" name="Picture 2" descr="Origami Rabbit Purple Illustration PNG &amp; SVG Design For T-Shirts">
            <a:extLst>
              <a:ext uri="{FF2B5EF4-FFF2-40B4-BE49-F238E27FC236}">
                <a16:creationId xmlns:a16="http://schemas.microsoft.com/office/drawing/2014/main" id="{4D79A161-4485-78B0-1DFE-8841A8D8EF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8814" y="3629100"/>
            <a:ext cx="3278081" cy="32780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lphin origami paper. 14576847 PNG">
            <a:extLst>
              <a:ext uri="{FF2B5EF4-FFF2-40B4-BE49-F238E27FC236}">
                <a16:creationId xmlns:a16="http://schemas.microsoft.com/office/drawing/2014/main" id="{40CF75CC-28BF-0D3F-F4BE-CFDB46D9E6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1188" y="-773720"/>
            <a:ext cx="5611391" cy="56113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rigami Frog transparent PNG - StickPNG">
            <a:extLst>
              <a:ext uri="{FF2B5EF4-FFF2-40B4-BE49-F238E27FC236}">
                <a16:creationId xmlns:a16="http://schemas.microsoft.com/office/drawing/2014/main" id="{73A13419-A17E-B5B1-F044-3A827C4A1C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69421" y="672104"/>
            <a:ext cx="2663100" cy="19289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28477E4-B785-39E2-D08C-FF9DFFDB8B57}"/>
              </a:ext>
            </a:extLst>
          </p:cNvPr>
          <p:cNvPicPr>
            <a:picLocks noChangeAspect="1"/>
          </p:cNvPicPr>
          <p:nvPr/>
        </p:nvPicPr>
        <p:blipFill>
          <a:blip r:embed="rId4"/>
          <a:stretch>
            <a:fillRect/>
          </a:stretch>
        </p:blipFill>
        <p:spPr>
          <a:xfrm rot="6344574">
            <a:off x="3415474" y="5808259"/>
            <a:ext cx="870235" cy="580156"/>
          </a:xfrm>
          <a:prstGeom prst="rect">
            <a:avLst/>
          </a:prstGeom>
        </p:spPr>
      </p:pic>
      <p:pic>
        <p:nvPicPr>
          <p:cNvPr id="15" name="Picture 14">
            <a:extLst>
              <a:ext uri="{FF2B5EF4-FFF2-40B4-BE49-F238E27FC236}">
                <a16:creationId xmlns:a16="http://schemas.microsoft.com/office/drawing/2014/main" id="{F4084344-5449-52DC-C5A9-2E5A17A4360D}"/>
              </a:ext>
            </a:extLst>
          </p:cNvPr>
          <p:cNvPicPr>
            <a:picLocks noChangeAspect="1"/>
          </p:cNvPicPr>
          <p:nvPr/>
        </p:nvPicPr>
        <p:blipFill>
          <a:blip r:embed="rId4"/>
          <a:stretch>
            <a:fillRect/>
          </a:stretch>
        </p:blipFill>
        <p:spPr>
          <a:xfrm rot="11480630">
            <a:off x="4669115" y="2071300"/>
            <a:ext cx="870235" cy="580156"/>
          </a:xfrm>
          <a:prstGeom prst="rect">
            <a:avLst/>
          </a:prstGeom>
        </p:spPr>
      </p:pic>
      <p:pic>
        <p:nvPicPr>
          <p:cNvPr id="17" name="Picture 16">
            <a:extLst>
              <a:ext uri="{FF2B5EF4-FFF2-40B4-BE49-F238E27FC236}">
                <a16:creationId xmlns:a16="http://schemas.microsoft.com/office/drawing/2014/main" id="{ACB34E7B-816E-872B-0FFC-42F73E5F851F}"/>
              </a:ext>
            </a:extLst>
          </p:cNvPr>
          <p:cNvPicPr>
            <a:picLocks noChangeAspect="1"/>
          </p:cNvPicPr>
          <p:nvPr/>
        </p:nvPicPr>
        <p:blipFill>
          <a:blip r:embed="rId4"/>
          <a:stretch>
            <a:fillRect/>
          </a:stretch>
        </p:blipFill>
        <p:spPr>
          <a:xfrm rot="2547545">
            <a:off x="7595090" y="4201412"/>
            <a:ext cx="870235" cy="580156"/>
          </a:xfrm>
          <a:prstGeom prst="rect">
            <a:avLst/>
          </a:prstGeom>
        </p:spPr>
      </p:pic>
      <p:pic>
        <p:nvPicPr>
          <p:cNvPr id="18" name="Picture 17">
            <a:extLst>
              <a:ext uri="{FF2B5EF4-FFF2-40B4-BE49-F238E27FC236}">
                <a16:creationId xmlns:a16="http://schemas.microsoft.com/office/drawing/2014/main" id="{AAF4FC63-5BA5-4722-ACB3-DEB20D546848}"/>
              </a:ext>
            </a:extLst>
          </p:cNvPr>
          <p:cNvPicPr>
            <a:picLocks noChangeAspect="1"/>
          </p:cNvPicPr>
          <p:nvPr/>
        </p:nvPicPr>
        <p:blipFill>
          <a:blip r:embed="rId4"/>
          <a:stretch>
            <a:fillRect/>
          </a:stretch>
        </p:blipFill>
        <p:spPr>
          <a:xfrm rot="19496393">
            <a:off x="3912336" y="348935"/>
            <a:ext cx="870235" cy="580156"/>
          </a:xfrm>
          <a:prstGeom prst="rect">
            <a:avLst/>
          </a:prstGeom>
        </p:spPr>
      </p:pic>
      <p:sp>
        <p:nvSpPr>
          <p:cNvPr id="4" name="TextBox 3">
            <a:extLst>
              <a:ext uri="{FF2B5EF4-FFF2-40B4-BE49-F238E27FC236}">
                <a16:creationId xmlns:a16="http://schemas.microsoft.com/office/drawing/2014/main" id="{7A70D122-F54E-4DE8-A021-71CF88049787}"/>
              </a:ext>
            </a:extLst>
          </p:cNvPr>
          <p:cNvSpPr txBox="1"/>
          <p:nvPr/>
        </p:nvSpPr>
        <p:spPr>
          <a:xfrm>
            <a:off x="2884167" y="3029643"/>
            <a:ext cx="4938041" cy="954107"/>
          </a:xfrm>
          <a:prstGeom prst="rect">
            <a:avLst/>
          </a:prstGeom>
          <a:noFill/>
        </p:spPr>
        <p:txBody>
          <a:bodyPr wrap="square" rtlCol="0">
            <a:spAutoFit/>
          </a:bodyPr>
          <a:lstStyle/>
          <a:p>
            <a:r>
              <a:rPr lang="en-US" sz="2800" b="1" dirty="0">
                <a:solidFill>
                  <a:srgbClr val="580000"/>
                </a:solidFill>
                <a:latin typeface="Arial Rounded MT Bold" panose="020F0704030504030204" pitchFamily="34" charset="0"/>
              </a:rPr>
              <a:t>Art Meets Technology: The Birth of…</a:t>
            </a:r>
          </a:p>
        </p:txBody>
      </p:sp>
      <p:pic>
        <p:nvPicPr>
          <p:cNvPr id="16" name="Picture 15">
            <a:extLst>
              <a:ext uri="{FF2B5EF4-FFF2-40B4-BE49-F238E27FC236}">
                <a16:creationId xmlns:a16="http://schemas.microsoft.com/office/drawing/2014/main" id="{EA5384E0-984F-4CCA-AAFC-8BB3701697AA}"/>
              </a:ext>
            </a:extLst>
          </p:cNvPr>
          <p:cNvPicPr>
            <a:picLocks noChangeAspect="1"/>
          </p:cNvPicPr>
          <p:nvPr/>
        </p:nvPicPr>
        <p:blipFill>
          <a:blip r:embed="rId4"/>
          <a:stretch>
            <a:fillRect/>
          </a:stretch>
        </p:blipFill>
        <p:spPr>
          <a:xfrm rot="11480630">
            <a:off x="11071136" y="2841520"/>
            <a:ext cx="870235" cy="580156"/>
          </a:xfrm>
          <a:prstGeom prst="rect">
            <a:avLst/>
          </a:prstGeom>
        </p:spPr>
      </p:pic>
      <p:pic>
        <p:nvPicPr>
          <p:cNvPr id="19" name="Picture 18">
            <a:extLst>
              <a:ext uri="{FF2B5EF4-FFF2-40B4-BE49-F238E27FC236}">
                <a16:creationId xmlns:a16="http://schemas.microsoft.com/office/drawing/2014/main" id="{DD17DE77-D456-45C4-80B7-042E52247973}"/>
              </a:ext>
            </a:extLst>
          </p:cNvPr>
          <p:cNvPicPr>
            <a:picLocks noChangeAspect="1"/>
          </p:cNvPicPr>
          <p:nvPr/>
        </p:nvPicPr>
        <p:blipFill>
          <a:blip r:embed="rId4"/>
          <a:stretch>
            <a:fillRect/>
          </a:stretch>
        </p:blipFill>
        <p:spPr>
          <a:xfrm rot="8221405">
            <a:off x="11127477" y="5680756"/>
            <a:ext cx="870235" cy="580156"/>
          </a:xfrm>
          <a:prstGeom prst="rect">
            <a:avLst/>
          </a:prstGeom>
        </p:spPr>
      </p:pic>
    </p:spTree>
    <p:extLst>
      <p:ext uri="{BB962C8B-B14F-4D97-AF65-F5344CB8AC3E}">
        <p14:creationId xmlns:p14="http://schemas.microsoft.com/office/powerpoint/2010/main" val="8868849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B39C4-3BD9-4C06-9898-1E697B919280}"/>
              </a:ext>
            </a:extLst>
          </p:cNvPr>
          <p:cNvSpPr>
            <a:spLocks noGrp="1"/>
          </p:cNvSpPr>
          <p:nvPr>
            <p:ph type="title"/>
          </p:nvPr>
        </p:nvSpPr>
        <p:spPr>
          <a:xfrm>
            <a:off x="2880360" y="-16352"/>
            <a:ext cx="10515600" cy="1325563"/>
          </a:xfrm>
        </p:spPr>
        <p:txBody>
          <a:bodyPr/>
          <a:lstStyle/>
          <a:p>
            <a:r>
              <a:rPr lang="en-US" dirty="0"/>
              <a:t>Plots and Visualizations</a:t>
            </a:r>
          </a:p>
        </p:txBody>
      </p:sp>
      <p:pic>
        <p:nvPicPr>
          <p:cNvPr id="8" name="Content Placeholder 7">
            <a:extLst>
              <a:ext uri="{FF2B5EF4-FFF2-40B4-BE49-F238E27FC236}">
                <a16:creationId xmlns:a16="http://schemas.microsoft.com/office/drawing/2014/main" id="{3E34E2A7-55EE-486F-9862-5CDA9C83AD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25352"/>
            <a:ext cx="6594235" cy="3223672"/>
          </a:xfrm>
        </p:spPr>
      </p:pic>
      <p:pic>
        <p:nvPicPr>
          <p:cNvPr id="10" name="Picture 9">
            <a:extLst>
              <a:ext uri="{FF2B5EF4-FFF2-40B4-BE49-F238E27FC236}">
                <a16:creationId xmlns:a16="http://schemas.microsoft.com/office/drawing/2014/main" id="{2B42615B-1198-4B65-9A71-B37447120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538" y="4653802"/>
            <a:ext cx="3403822" cy="1609307"/>
          </a:xfrm>
          <a:prstGeom prst="rect">
            <a:avLst/>
          </a:prstGeom>
        </p:spPr>
      </p:pic>
      <p:pic>
        <p:nvPicPr>
          <p:cNvPr id="12" name="Picture 11">
            <a:extLst>
              <a:ext uri="{FF2B5EF4-FFF2-40B4-BE49-F238E27FC236}">
                <a16:creationId xmlns:a16="http://schemas.microsoft.com/office/drawing/2014/main" id="{9C15F92F-E160-4355-AEC7-86526DBF84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622" y="1452880"/>
            <a:ext cx="4895429" cy="3099322"/>
          </a:xfrm>
          <a:prstGeom prst="rect">
            <a:avLst/>
          </a:prstGeom>
        </p:spPr>
      </p:pic>
      <p:pic>
        <p:nvPicPr>
          <p:cNvPr id="14" name="Picture 13">
            <a:extLst>
              <a:ext uri="{FF2B5EF4-FFF2-40B4-BE49-F238E27FC236}">
                <a16:creationId xmlns:a16="http://schemas.microsoft.com/office/drawing/2014/main" id="{732FEA50-C75E-4449-9815-D836D81B9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6720" y="4653802"/>
            <a:ext cx="3200400" cy="1767840"/>
          </a:xfrm>
          <a:prstGeom prst="rect">
            <a:avLst/>
          </a:prstGeom>
        </p:spPr>
      </p:pic>
      <p:pic>
        <p:nvPicPr>
          <p:cNvPr id="16" name="Picture 15">
            <a:extLst>
              <a:ext uri="{FF2B5EF4-FFF2-40B4-BE49-F238E27FC236}">
                <a16:creationId xmlns:a16="http://schemas.microsoft.com/office/drawing/2014/main" id="{F9ECCC8E-85C7-47F8-849B-1BF52E5FD2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8059" y="4653802"/>
            <a:ext cx="4038403" cy="2138540"/>
          </a:xfrm>
          <a:prstGeom prst="rect">
            <a:avLst/>
          </a:prstGeom>
        </p:spPr>
      </p:pic>
    </p:spTree>
    <p:extLst>
      <p:ext uri="{BB962C8B-B14F-4D97-AF65-F5344CB8AC3E}">
        <p14:creationId xmlns:p14="http://schemas.microsoft.com/office/powerpoint/2010/main" val="7410655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86000">
              <a:schemeClr val="accent2">
                <a:lumMod val="60000"/>
                <a:lumOff val="40000"/>
              </a:schemeClr>
            </a:gs>
            <a:gs pos="41000">
              <a:schemeClr val="bg1"/>
            </a:gs>
          </a:gsLst>
          <a:lin ang="5400000" scaled="1"/>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D33AB4-3EE4-F600-C2B9-57B2A65D5356}"/>
              </a:ext>
            </a:extLst>
          </p:cNvPr>
          <p:cNvSpPr>
            <a:spLocks noGrp="1"/>
          </p:cNvSpPr>
          <p:nvPr>
            <p:ph type="title"/>
          </p:nvPr>
        </p:nvSpPr>
        <p:spPr>
          <a:xfrm>
            <a:off x="6676536" y="-236825"/>
            <a:ext cx="4195674" cy="2052522"/>
          </a:xfrm>
        </p:spPr>
        <p:txBody>
          <a:bodyPr anchor="b">
            <a:normAutofit/>
          </a:bodyPr>
          <a:lstStyle/>
          <a:p>
            <a:r>
              <a:rPr lang="en-US" sz="5600" dirty="0"/>
              <a:t> Features </a:t>
            </a:r>
          </a:p>
        </p:txBody>
      </p:sp>
      <p:sp>
        <p:nvSpPr>
          <p:cNvPr id="22" name="Oval 2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2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1" name="Content Placeholder 10" descr="Origami with solid fill">
            <a:extLst>
              <a:ext uri="{FF2B5EF4-FFF2-40B4-BE49-F238E27FC236}">
                <a16:creationId xmlns:a16="http://schemas.microsoft.com/office/drawing/2014/main" id="{D5A05A57-D60D-B0FC-BA08-F21B39301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61398" y="1609478"/>
            <a:ext cx="4392751" cy="3952579"/>
          </a:xfrm>
          <a:prstGeom prst="rect">
            <a:avLst/>
          </a:prstGeom>
        </p:spPr>
      </p:pic>
      <p:sp>
        <p:nvSpPr>
          <p:cNvPr id="17" name="Content Placeholder 16">
            <a:extLst>
              <a:ext uri="{FF2B5EF4-FFF2-40B4-BE49-F238E27FC236}">
                <a16:creationId xmlns:a16="http://schemas.microsoft.com/office/drawing/2014/main" id="{9B498966-8A61-4C81-569D-CDA7DEB85D00}"/>
              </a:ext>
            </a:extLst>
          </p:cNvPr>
          <p:cNvSpPr>
            <a:spLocks noGrp="1"/>
          </p:cNvSpPr>
          <p:nvPr>
            <p:ph idx="1"/>
          </p:nvPr>
        </p:nvSpPr>
        <p:spPr>
          <a:xfrm>
            <a:off x="6676536" y="2256534"/>
            <a:ext cx="4158031" cy="3305523"/>
          </a:xfrm>
        </p:spPr>
        <p:txBody>
          <a:bodyPr anchor="t">
            <a:normAutofit fontScale="85000" lnSpcReduction="10000"/>
          </a:bodyPr>
          <a:lstStyle/>
          <a:p>
            <a:r>
              <a:rPr lang="en-US" sz="2000" dirty="0">
                <a:solidFill>
                  <a:schemeClr val="tx1">
                    <a:alpha val="80000"/>
                  </a:schemeClr>
                </a:solidFill>
              </a:rPr>
              <a:t>In the beta release there will be at least 3 crumpled up pieces of paper of different colors and values.</a:t>
            </a:r>
          </a:p>
          <a:p>
            <a:r>
              <a:rPr lang="en-US" sz="2000" dirty="0">
                <a:solidFill>
                  <a:schemeClr val="tx1">
                    <a:alpha val="80000"/>
                  </a:schemeClr>
                </a:solidFill>
              </a:rPr>
              <a:t>The models for the structures will include an origami crane (3D), the lang cardinal model and the origami crane (flat). Currently working on origami folding algorithm that can generalize fold patterns for several models</a:t>
            </a:r>
          </a:p>
          <a:p>
            <a:r>
              <a:rPr lang="en-US" sz="2000" dirty="0">
                <a:solidFill>
                  <a:schemeClr val="tx1">
                    <a:alpha val="80000"/>
                  </a:schemeClr>
                </a:solidFill>
              </a:rPr>
              <a:t>Unique systematic features include the 3</a:t>
            </a:r>
            <a:r>
              <a:rPr lang="en-US" sz="2000" baseline="30000" dirty="0">
                <a:solidFill>
                  <a:schemeClr val="tx1">
                    <a:alpha val="80000"/>
                  </a:schemeClr>
                </a:solidFill>
              </a:rPr>
              <a:t>rd</a:t>
            </a:r>
            <a:r>
              <a:rPr lang="en-US" sz="2000" dirty="0">
                <a:solidFill>
                  <a:schemeClr val="tx1">
                    <a:alpha val="80000"/>
                  </a:schemeClr>
                </a:solidFill>
              </a:rPr>
              <a:t> toggle feature representing whether the crumpled paper is on the platform or not (toggle to the right is on and toggle to the left is off)</a:t>
            </a:r>
          </a:p>
          <a:p>
            <a:endParaRPr lang="en-US" sz="2000" dirty="0">
              <a:solidFill>
                <a:schemeClr val="tx1">
                  <a:alpha val="80000"/>
                </a:schemeClr>
              </a:solidFill>
            </a:endParaRPr>
          </a:p>
          <a:p>
            <a:endParaRPr lang="en-US" sz="2000" dirty="0">
              <a:solidFill>
                <a:schemeClr val="tx1">
                  <a:alpha val="80000"/>
                </a:schemeClr>
              </a:solidFill>
            </a:endParaRPr>
          </a:p>
          <a:p>
            <a:pPr marL="0" indent="0">
              <a:buNone/>
            </a:pPr>
            <a:endParaRPr lang="en-US" sz="2000" dirty="0">
              <a:solidFill>
                <a:schemeClr val="tx1">
                  <a:alpha val="80000"/>
                </a:schemeClr>
              </a:solidFill>
            </a:endParaRPr>
          </a:p>
          <a:p>
            <a:pPr marL="0" indent="0">
              <a:buNone/>
            </a:pPr>
            <a:endParaRPr lang="en-US" sz="2000" dirty="0">
              <a:solidFill>
                <a:schemeClr val="tx1">
                  <a:alpha val="80000"/>
                </a:schemeClr>
              </a:solidFill>
            </a:endParaRPr>
          </a:p>
        </p:txBody>
      </p:sp>
      <p:sp>
        <p:nvSpPr>
          <p:cNvPr id="2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30" name="Straight Connector 2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13" name="Picture 12" descr="A paper butterfly made from paper&#10;&#10;Description automatically generated with medium confidence">
            <a:extLst>
              <a:ext uri="{FF2B5EF4-FFF2-40B4-BE49-F238E27FC236}">
                <a16:creationId xmlns:a16="http://schemas.microsoft.com/office/drawing/2014/main" id="{5CB80C51-BEC8-6184-F4CE-BD60B25D3864}"/>
              </a:ext>
            </a:extLst>
          </p:cNvPr>
          <p:cNvPicPr>
            <a:picLocks noChangeAspect="1"/>
          </p:cNvPicPr>
          <p:nvPr/>
        </p:nvPicPr>
        <p:blipFill>
          <a:blip r:embed="rId4"/>
          <a:stretch>
            <a:fillRect/>
          </a:stretch>
        </p:blipFill>
        <p:spPr>
          <a:xfrm rot="6344574">
            <a:off x="10446761" y="207420"/>
            <a:ext cx="870235" cy="580156"/>
          </a:xfrm>
          <a:prstGeom prst="rect">
            <a:avLst/>
          </a:prstGeom>
        </p:spPr>
      </p:pic>
      <p:pic>
        <p:nvPicPr>
          <p:cNvPr id="3" name="Picture 2">
            <a:extLst>
              <a:ext uri="{FF2B5EF4-FFF2-40B4-BE49-F238E27FC236}">
                <a16:creationId xmlns:a16="http://schemas.microsoft.com/office/drawing/2014/main" id="{05DE08E6-34A7-4FCC-A0CF-F0D85E3EE5A5}"/>
              </a:ext>
            </a:extLst>
          </p:cNvPr>
          <p:cNvPicPr>
            <a:picLocks noChangeAspect="1"/>
          </p:cNvPicPr>
          <p:nvPr/>
        </p:nvPicPr>
        <p:blipFill>
          <a:blip r:embed="rId5"/>
          <a:stretch>
            <a:fillRect/>
          </a:stretch>
        </p:blipFill>
        <p:spPr>
          <a:xfrm>
            <a:off x="0" y="5659912"/>
            <a:ext cx="1391301" cy="1210750"/>
          </a:xfrm>
          <a:prstGeom prst="rect">
            <a:avLst/>
          </a:prstGeom>
        </p:spPr>
      </p:pic>
    </p:spTree>
    <p:extLst>
      <p:ext uri="{BB962C8B-B14F-4D97-AF65-F5344CB8AC3E}">
        <p14:creationId xmlns:p14="http://schemas.microsoft.com/office/powerpoint/2010/main" val="315597886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74E1D-F8FD-6AE2-8AB1-CCA3C69FBE42}"/>
              </a:ext>
            </a:extLst>
          </p:cNvPr>
          <p:cNvSpPr>
            <a:spLocks noGrp="1"/>
          </p:cNvSpPr>
          <p:nvPr>
            <p:ph type="title"/>
          </p:nvPr>
        </p:nvSpPr>
        <p:spPr/>
        <p:txBody>
          <a:bodyPr/>
          <a:lstStyle/>
          <a:p>
            <a:r>
              <a:rPr lang="en-US" dirty="0">
                <a:latin typeface="ADLaM Display" panose="020F0502020204030204" pitchFamily="2" charset="0"/>
                <a:ea typeface="ADLaM Display" panose="020F0502020204030204" pitchFamily="2" charset="0"/>
                <a:cs typeface="ADLaM Display" panose="020F0502020204030204" pitchFamily="2" charset="0"/>
              </a:rPr>
              <a:t>Summary &amp; Limitations</a:t>
            </a:r>
          </a:p>
        </p:txBody>
      </p:sp>
      <p:sp>
        <p:nvSpPr>
          <p:cNvPr id="3" name="Content Placeholder 2">
            <a:extLst>
              <a:ext uri="{FF2B5EF4-FFF2-40B4-BE49-F238E27FC236}">
                <a16:creationId xmlns:a16="http://schemas.microsoft.com/office/drawing/2014/main" id="{3C49183A-80D4-398A-F10B-CC9CE39109B7}"/>
              </a:ext>
            </a:extLst>
          </p:cNvPr>
          <p:cNvSpPr>
            <a:spLocks noGrp="1"/>
          </p:cNvSpPr>
          <p:nvPr>
            <p:ph idx="1"/>
          </p:nvPr>
        </p:nvSpPr>
        <p:spPr/>
        <p:txBody>
          <a:bodyPr/>
          <a:lstStyle/>
          <a:p>
            <a:pPr marL="0" indent="0">
              <a:buNone/>
            </a:pPr>
            <a:endParaRPr lang="en-US" dirty="0">
              <a:latin typeface="Alasassy Caps" pitchFamily="2" charset="0"/>
            </a:endParaRPr>
          </a:p>
          <a:p>
            <a:r>
              <a:rPr lang="en-US" dirty="0">
                <a:latin typeface="Alasassy Caps" pitchFamily="2" charset="0"/>
              </a:rPr>
              <a:t>With the advent of technology, AI, and machine learning, we have entered the technological age. </a:t>
            </a:r>
            <a:r>
              <a:rPr lang="en-US" b="1" i="1" dirty="0">
                <a:latin typeface="Alasassy Caps" pitchFamily="2" charset="0"/>
              </a:rPr>
              <a:t>If an Idea exists online, it is timeless</a:t>
            </a:r>
          </a:p>
          <a:p>
            <a:r>
              <a:rPr lang="en-US" dirty="0">
                <a:latin typeface="Alasassy Caps" pitchFamily="2" charset="0"/>
              </a:rPr>
              <a:t>Origami, simple in nature but imbued with mathematical design and symmetry based on the deconstruction of a 2d object to a 3d object allows people to rekindle their desire for geometry in motion </a:t>
            </a:r>
          </a:p>
          <a:p>
            <a:r>
              <a:rPr lang="en-US" dirty="0">
                <a:latin typeface="Alasassy Caps" pitchFamily="2" charset="0"/>
              </a:rPr>
              <a:t>Design and the art of folding paper once thought to be ancient and obsolete has been remodeled to encompass ingenuity and sophistication.</a:t>
            </a:r>
          </a:p>
          <a:p>
            <a:endParaRPr lang="en-US" dirty="0">
              <a:latin typeface="Alasassy Caps" pitchFamily="2" charset="0"/>
            </a:endParaRPr>
          </a:p>
          <a:p>
            <a:endParaRPr lang="en-US" dirty="0">
              <a:latin typeface="Alasassy Caps" pitchFamily="2" charset="0"/>
            </a:endParaRPr>
          </a:p>
          <a:p>
            <a:endParaRPr lang="en-US" dirty="0">
              <a:latin typeface="Alasassy Caps" pitchFamily="2" charset="0"/>
            </a:endParaRPr>
          </a:p>
        </p:txBody>
      </p:sp>
      <p:pic>
        <p:nvPicPr>
          <p:cNvPr id="4" name="Picture 3">
            <a:extLst>
              <a:ext uri="{FF2B5EF4-FFF2-40B4-BE49-F238E27FC236}">
                <a16:creationId xmlns:a16="http://schemas.microsoft.com/office/drawing/2014/main" id="{866AAB46-C16B-4A5A-A4EC-2CCF2E1FA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7228" y="0"/>
            <a:ext cx="2594772" cy="2193995"/>
          </a:xfrm>
          <a:prstGeom prst="rect">
            <a:avLst/>
          </a:prstGeom>
        </p:spPr>
      </p:pic>
    </p:spTree>
    <p:extLst>
      <p:ext uri="{BB962C8B-B14F-4D97-AF65-F5344CB8AC3E}">
        <p14:creationId xmlns:p14="http://schemas.microsoft.com/office/powerpoint/2010/main" val="133759926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8B8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AF039-D35D-B3FC-80EB-EDDC418041ED}"/>
              </a:ext>
            </a:extLst>
          </p:cNvPr>
          <p:cNvSpPr>
            <a:spLocks noGrp="1"/>
          </p:cNvSpPr>
          <p:nvPr>
            <p:ph type="title"/>
          </p:nvPr>
        </p:nvSpPr>
        <p:spPr/>
        <p:txBody>
          <a:bodyPr/>
          <a:lstStyle/>
          <a:p>
            <a:r>
              <a:rPr lang="en-US" dirty="0"/>
              <a:t>What’s next ?</a:t>
            </a:r>
            <a:br>
              <a:rPr lang="en-US" dirty="0"/>
            </a:br>
            <a:r>
              <a:rPr lang="en-US" dirty="0"/>
              <a:t>Tasks in order:</a:t>
            </a:r>
          </a:p>
        </p:txBody>
      </p:sp>
      <p:sp>
        <p:nvSpPr>
          <p:cNvPr id="3" name="Content Placeholder 2">
            <a:extLst>
              <a:ext uri="{FF2B5EF4-FFF2-40B4-BE49-F238E27FC236}">
                <a16:creationId xmlns:a16="http://schemas.microsoft.com/office/drawing/2014/main" id="{C90B6E1C-13DF-5D45-4F0F-AD6CF1A7A4BA}"/>
              </a:ext>
            </a:extLst>
          </p:cNvPr>
          <p:cNvSpPr>
            <a:spLocks noGrp="1"/>
          </p:cNvSpPr>
          <p:nvPr>
            <p:ph idx="1"/>
          </p:nvPr>
        </p:nvSpPr>
        <p:spPr/>
        <p:txBody>
          <a:bodyPr>
            <a:normAutofit lnSpcReduction="10000"/>
          </a:bodyPr>
          <a:lstStyle/>
          <a:p>
            <a:r>
              <a:rPr lang="en-US" strike="sngStrike" dirty="0"/>
              <a:t>Solidify and export </a:t>
            </a:r>
            <a:r>
              <a:rPr lang="en-US" strike="sngStrike" dirty="0" err="1"/>
              <a:t>batabase</a:t>
            </a:r>
            <a:r>
              <a:rPr lang="en-US" strike="sngStrike" dirty="0"/>
              <a:t> based in R into a csv</a:t>
            </a:r>
          </a:p>
          <a:p>
            <a:r>
              <a:rPr lang="en-US" strike="sngStrike" dirty="0"/>
              <a:t>Solidify website design based on the 3 crumpled models</a:t>
            </a:r>
          </a:p>
          <a:p>
            <a:r>
              <a:rPr lang="en-US" strike="sngStrike" dirty="0"/>
              <a:t>Produce toggle features for the 3 models </a:t>
            </a:r>
          </a:p>
          <a:p>
            <a:r>
              <a:rPr lang="en-US" dirty="0"/>
              <a:t>Provide hover feature text for all models</a:t>
            </a:r>
          </a:p>
          <a:p>
            <a:r>
              <a:rPr lang="en-US" dirty="0"/>
              <a:t>Produce click, hover, and return feature for the 3 models </a:t>
            </a:r>
          </a:p>
          <a:p>
            <a:r>
              <a:rPr lang="en-US" dirty="0"/>
              <a:t>Give the website an official domain </a:t>
            </a:r>
          </a:p>
          <a:p>
            <a:r>
              <a:rPr lang="en-US" dirty="0"/>
              <a:t>Finalize currency description and trademark names</a:t>
            </a:r>
          </a:p>
          <a:p>
            <a:r>
              <a:rPr lang="en-US" dirty="0"/>
              <a:t>Work on copyright feature*</a:t>
            </a:r>
          </a:p>
          <a:p>
            <a:r>
              <a:rPr lang="en-US" dirty="0"/>
              <a:t>Include more features and finalize PowerPoint </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3052870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15F94-F213-4D13-BE3A-C288036B2056}"/>
              </a:ext>
            </a:extLst>
          </p:cNvPr>
          <p:cNvSpPr>
            <a:spLocks noGrp="1"/>
          </p:cNvSpPr>
          <p:nvPr>
            <p:ph type="title"/>
          </p:nvPr>
        </p:nvSpPr>
        <p:spPr>
          <a:xfrm>
            <a:off x="553720" y="323055"/>
            <a:ext cx="10515600" cy="1325563"/>
          </a:xfrm>
        </p:spPr>
        <p:txBody>
          <a:bodyPr/>
          <a:lstStyle/>
          <a:p>
            <a:r>
              <a:rPr lang="en-US" dirty="0"/>
              <a:t>Resources</a:t>
            </a:r>
          </a:p>
        </p:txBody>
      </p:sp>
      <p:sp>
        <p:nvSpPr>
          <p:cNvPr id="4" name="Rectangle 1">
            <a:extLst>
              <a:ext uri="{FF2B5EF4-FFF2-40B4-BE49-F238E27FC236}">
                <a16:creationId xmlns:a16="http://schemas.microsoft.com/office/drawing/2014/main" id="{794CCDB4-20CF-400C-A3F6-8B25DE36825F}"/>
              </a:ext>
            </a:extLst>
          </p:cNvPr>
          <p:cNvSpPr>
            <a:spLocks noGrp="1" noChangeArrowheads="1"/>
          </p:cNvSpPr>
          <p:nvPr>
            <p:ph idx="1"/>
          </p:nvPr>
        </p:nvSpPr>
        <p:spPr bwMode="auto">
          <a:xfrm>
            <a:off x="465931" y="1447501"/>
            <a:ext cx="12030869"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Origami Database</a:t>
            </a:r>
            <a:r>
              <a:rPr kumimoji="0" lang="en-US" altLang="en-US" sz="1600" b="0" i="0" u="none" strike="noStrike" cap="none" normalizeH="0" baseline="0" dirty="0">
                <a:ln>
                  <a:noFill/>
                </a:ln>
                <a:solidFill>
                  <a:schemeClr val="tx1"/>
                </a:solidFill>
                <a:effectLst/>
                <a:latin typeface="Arial" panose="020B0604020202020204" pitchFamily="34" charset="0"/>
              </a:rPr>
              <a:t> - </a:t>
            </a:r>
            <a:r>
              <a:rPr kumimoji="0" lang="en-US" altLang="en-US" sz="1600" b="0" i="0" u="none" strike="noStrike" cap="none" normalizeH="0" baseline="0" dirty="0">
                <a:ln>
                  <a:noFill/>
                </a:ln>
                <a:solidFill>
                  <a:schemeClr val="tx1"/>
                </a:solidFill>
                <a:effectLst/>
                <a:latin typeface="Arial" panose="020B0604020202020204" pitchFamily="34" charset="0"/>
                <a:hlinkClick r:id="rId2"/>
              </a:rPr>
              <a:t>https://origami-2.database.com/models/</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A comprehensive collection of origami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Origami Club</a:t>
            </a:r>
            <a:r>
              <a:rPr kumimoji="0" lang="en-US" altLang="en-US" sz="1600" b="0" i="0" u="none" strike="noStrike" cap="none" normalizeH="0" baseline="0" dirty="0">
                <a:ln>
                  <a:noFill/>
                </a:ln>
                <a:solidFill>
                  <a:schemeClr val="tx1"/>
                </a:solidFill>
                <a:effectLst/>
                <a:latin typeface="Arial" panose="020B0604020202020204" pitchFamily="34" charset="0"/>
              </a:rPr>
              <a:t> - </a:t>
            </a:r>
            <a:r>
              <a:rPr kumimoji="0" lang="en-US" altLang="en-US" sz="1600" b="0" i="0" u="none" strike="noStrike" cap="none" normalizeH="0" baseline="0" dirty="0">
                <a:ln>
                  <a:noFill/>
                </a:ln>
                <a:solidFill>
                  <a:schemeClr val="tx1"/>
                </a:solidFill>
                <a:effectLst/>
                <a:latin typeface="Arial" panose="020B0604020202020204" pitchFamily="34" charset="0"/>
                <a:hlinkClick r:id="rId3"/>
              </a:rPr>
              <a:t>https://en.origami-club.com/index.html</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Provides diagrams and instructions for various origami creations.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Origami Classification Dataset</a:t>
            </a:r>
            <a:r>
              <a:rPr kumimoji="0" lang="en-US" altLang="en-US" sz="1600" b="0" i="0" u="none" strike="noStrike" cap="none" normalizeH="0" baseline="0" dirty="0">
                <a:ln>
                  <a:noFill/>
                </a:ln>
                <a:solidFill>
                  <a:schemeClr val="tx1"/>
                </a:solidFill>
                <a:effectLst/>
                <a:latin typeface="Arial" panose="020B0604020202020204" pitchFamily="34" charset="0"/>
              </a:rPr>
              <a:t> - </a:t>
            </a:r>
            <a:r>
              <a:rPr kumimoji="0" lang="en-US" altLang="en-US" sz="1600" b="0" i="0" u="none" strike="noStrike" cap="none" normalizeH="0" baseline="0" dirty="0">
                <a:ln>
                  <a:noFill/>
                </a:ln>
                <a:solidFill>
                  <a:schemeClr val="tx1"/>
                </a:solidFill>
                <a:effectLst/>
                <a:latin typeface="Arial" panose="020B0604020202020204" pitchFamily="34" charset="0"/>
                <a:hlinkClick r:id="rId4"/>
              </a:rPr>
              <a:t>https://www.kaggle.com/datasets/karthikssalian/origami-models</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A dataset for classifying origami models, useful for research and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Origami Instructions</a:t>
            </a:r>
            <a:r>
              <a:rPr kumimoji="0" lang="en-US" altLang="en-US" sz="1600" b="0" i="0" u="none" strike="noStrike" cap="none" normalizeH="0" baseline="0" dirty="0">
                <a:ln>
                  <a:noFill/>
                </a:ln>
                <a:solidFill>
                  <a:schemeClr val="tx1"/>
                </a:solidFill>
                <a:effectLst/>
                <a:latin typeface="Arial" panose="020B0604020202020204" pitchFamily="34" charset="0"/>
              </a:rPr>
              <a:t> - </a:t>
            </a:r>
            <a:r>
              <a:rPr kumimoji="0" lang="en-US" altLang="en-US" sz="1600" b="0" i="0" u="none" strike="noStrike" cap="none" normalizeH="0" baseline="0" dirty="0">
                <a:ln>
                  <a:noFill/>
                </a:ln>
                <a:solidFill>
                  <a:schemeClr val="tx1"/>
                </a:solidFill>
                <a:effectLst/>
                <a:latin typeface="Arial" panose="020B0604020202020204" pitchFamily="34" charset="0"/>
                <a:hlinkClick r:id="rId5"/>
              </a:rPr>
              <a:t>http://www.origami-instructions.com/</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Offers step-by-step instructions for creating different origami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Origami Simulator</a:t>
            </a:r>
            <a:r>
              <a:rPr kumimoji="0" lang="en-US" altLang="en-US" sz="1600" b="0" i="0" u="none" strike="noStrike" cap="none" normalizeH="0" baseline="0" dirty="0">
                <a:ln>
                  <a:noFill/>
                </a:ln>
                <a:solidFill>
                  <a:schemeClr val="tx1"/>
                </a:solidFill>
                <a:effectLst/>
                <a:latin typeface="Arial" panose="020B0604020202020204" pitchFamily="34" charset="0"/>
              </a:rPr>
              <a:t> - </a:t>
            </a:r>
            <a:r>
              <a:rPr kumimoji="0" lang="en-US" altLang="en-US" sz="1600" b="0" i="0" u="none" strike="noStrike" cap="none" normalizeH="0" baseline="0" dirty="0">
                <a:ln>
                  <a:noFill/>
                </a:ln>
                <a:solidFill>
                  <a:schemeClr val="tx1"/>
                </a:solidFill>
                <a:effectLst/>
                <a:latin typeface="Arial" panose="020B0604020202020204" pitchFamily="34" charset="0"/>
                <a:hlinkClick r:id="rId6"/>
              </a:rPr>
              <a:t>https://origamisimulator.org/</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An online tool to simulate and visualize origami folding processes.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Social Cognitive Theory (Bandura, 1986)</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Bandura, A. (1986). </a:t>
            </a:r>
            <a:r>
              <a:rPr kumimoji="0" lang="en-US" altLang="en-US" sz="1600" b="0" i="1" u="none" strike="noStrike" cap="none" normalizeH="0" baseline="0" dirty="0">
                <a:ln>
                  <a:noFill/>
                </a:ln>
                <a:solidFill>
                  <a:schemeClr val="tx1"/>
                </a:solidFill>
                <a:effectLst/>
                <a:latin typeface="Arial" panose="020B0604020202020204" pitchFamily="34" charset="0"/>
              </a:rPr>
              <a:t>Social Foundations of Thought and Action: A Social Cognitive Theory.</a:t>
            </a:r>
            <a:r>
              <a:rPr kumimoji="0" lang="en-US" altLang="en-US" sz="1600" b="0" i="0" u="none" strike="noStrike" cap="none" normalizeH="0" baseline="0" dirty="0">
                <a:ln>
                  <a:noFill/>
                </a:ln>
                <a:solidFill>
                  <a:schemeClr val="tx1"/>
                </a:solidFill>
                <a:effectLst/>
                <a:latin typeface="Arial" panose="020B0604020202020204" pitchFamily="34" charset="0"/>
              </a:rPr>
              <a:t> Englewood Cliffs, NJ: Prentice Hall.</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A foundational text on social cognitive theory and its implications for learning.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Experiential Learning (Kolb, 1984)</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Kolb, D. A. (1984). </a:t>
            </a:r>
            <a:r>
              <a:rPr kumimoji="0" lang="en-US" altLang="en-US" sz="1600" b="0" i="1" u="none" strike="noStrike" cap="none" normalizeH="0" baseline="0" dirty="0">
                <a:ln>
                  <a:noFill/>
                </a:ln>
                <a:solidFill>
                  <a:schemeClr val="tx1"/>
                </a:solidFill>
                <a:effectLst/>
                <a:latin typeface="Arial" panose="020B0604020202020204" pitchFamily="34" charset="0"/>
              </a:rPr>
              <a:t>Experiential Learning: Experience as the Source of Learning and Development.</a:t>
            </a:r>
            <a:r>
              <a:rPr kumimoji="0" lang="en-US" altLang="en-US" sz="1600" b="0" i="0" u="none" strike="noStrike" cap="none" normalizeH="0" baseline="0" dirty="0">
                <a:ln>
                  <a:noFill/>
                </a:ln>
                <a:solidFill>
                  <a:schemeClr val="tx1"/>
                </a:solidFill>
                <a:effectLst/>
                <a:latin typeface="Arial" panose="020B0604020202020204" pitchFamily="34" charset="0"/>
              </a:rPr>
              <a:t> Prentice Hall.</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Discusses the role of experience in learning and development.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Mathematical Implications of Origami (Tadashi </a:t>
            </a:r>
            <a:r>
              <a:rPr kumimoji="0" lang="en-US" altLang="en-US" sz="1600" b="1" i="0" u="none" strike="noStrike" cap="none" normalizeH="0" baseline="0" dirty="0" err="1">
                <a:ln>
                  <a:noFill/>
                </a:ln>
                <a:solidFill>
                  <a:schemeClr val="tx1"/>
                </a:solidFill>
                <a:effectLst/>
                <a:latin typeface="Arial" panose="020B0604020202020204" pitchFamily="34" charset="0"/>
              </a:rPr>
              <a:t>Tokieda</a:t>
            </a:r>
            <a:r>
              <a:rPr kumimoji="0" lang="en-US" altLang="en-US" sz="1600" b="1" i="0" u="none" strike="noStrike" cap="none" normalizeH="0" baseline="0" dirty="0">
                <a:ln>
                  <a:noFill/>
                </a:ln>
                <a:solidFill>
                  <a:schemeClr val="tx1"/>
                </a:solidFill>
                <a:effectLst/>
                <a:latin typeface="Arial" panose="020B0604020202020204" pitchFamily="34" charset="0"/>
              </a:rPr>
              <a:t>, Stanford)</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Tadashi </a:t>
            </a:r>
            <a:r>
              <a:rPr kumimoji="0" lang="en-US" altLang="en-US" sz="1600" b="0" i="0" u="none" strike="noStrike" cap="none" normalizeH="0" baseline="0" dirty="0" err="1">
                <a:ln>
                  <a:noFill/>
                </a:ln>
                <a:solidFill>
                  <a:schemeClr val="tx1"/>
                </a:solidFill>
                <a:effectLst/>
                <a:latin typeface="Arial" panose="020B0604020202020204" pitchFamily="34" charset="0"/>
              </a:rPr>
              <a:t>Tokieda</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1" u="none" strike="noStrike" cap="none" normalizeH="0" baseline="0" dirty="0">
                <a:ln>
                  <a:noFill/>
                </a:ln>
                <a:solidFill>
                  <a:schemeClr val="tx1"/>
                </a:solidFill>
                <a:effectLst/>
                <a:latin typeface="Arial" panose="020B0604020202020204" pitchFamily="34" charset="0"/>
              </a:rPr>
              <a:t>A World From a Sheet of Paper</a:t>
            </a:r>
            <a:r>
              <a:rPr kumimoji="0" lang="en-US" altLang="en-US" sz="1600" b="0" i="0" u="none" strike="noStrike" cap="none" normalizeH="0" baseline="0" dirty="0">
                <a:ln>
                  <a:noFill/>
                </a:ln>
                <a:solidFill>
                  <a:schemeClr val="tx1"/>
                </a:solidFill>
                <a:effectLst/>
                <a:latin typeface="Arial" panose="020B0604020202020204" pitchFamily="34" charset="0"/>
              </a:rPr>
              <a:t>, Stanford, October 4th, 2024.</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A lecture exploring the geometric and mathematical aspects of origami.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Symbolism of Origami</a:t>
            </a:r>
            <a:r>
              <a:rPr kumimoji="0" lang="en-US" altLang="en-US" sz="1600" b="0" i="0" u="none" strike="noStrike" cap="none" normalizeH="0" baseline="0" dirty="0">
                <a:ln>
                  <a:noFill/>
                </a:ln>
                <a:solidFill>
                  <a:schemeClr val="tx1"/>
                </a:solidFill>
                <a:effectLst/>
                <a:latin typeface="Arial" panose="020B0604020202020204" pitchFamily="34" charset="0"/>
              </a:rPr>
              <a:t> - </a:t>
            </a:r>
            <a:r>
              <a:rPr kumimoji="0" lang="en-US" altLang="en-US" sz="1600" b="0" i="0" u="none" strike="noStrike" cap="none" normalizeH="0" baseline="0" dirty="0">
                <a:ln>
                  <a:noFill/>
                </a:ln>
                <a:solidFill>
                  <a:schemeClr val="tx1"/>
                </a:solidFill>
                <a:effectLst/>
                <a:latin typeface="Arial" panose="020B0604020202020204" pitchFamily="34" charset="0"/>
                <a:hlinkClick r:id="rId7"/>
              </a:rPr>
              <a:t>https://libguides.cmich.edu/c.php?g=1217908</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A guide to the symbolism and cultural meanings behind various origami figures.</a:t>
            </a:r>
          </a:p>
        </p:txBody>
      </p:sp>
    </p:spTree>
    <p:extLst>
      <p:ext uri="{BB962C8B-B14F-4D97-AF65-F5344CB8AC3E}">
        <p14:creationId xmlns:p14="http://schemas.microsoft.com/office/powerpoint/2010/main" val="389690951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82000">
              <a:schemeClr val="bg1"/>
            </a:gs>
            <a:gs pos="0">
              <a:srgbClr val="FF0000"/>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CEE8-CD7F-B0C3-CB43-5C7D3E409401}"/>
              </a:ext>
            </a:extLst>
          </p:cNvPr>
          <p:cNvSpPr>
            <a:spLocks noGrp="1"/>
          </p:cNvSpPr>
          <p:nvPr>
            <p:ph type="title"/>
          </p:nvPr>
        </p:nvSpPr>
        <p:spPr>
          <a:xfrm>
            <a:off x="272143" y="334124"/>
            <a:ext cx="10515600" cy="1325563"/>
          </a:xfrm>
        </p:spPr>
        <p:txBody>
          <a:bodyPr/>
          <a:lstStyle/>
          <a:p>
            <a:r>
              <a:rPr lang="en-US" dirty="0">
                <a:solidFill>
                  <a:schemeClr val="bg1"/>
                </a:solidFill>
                <a:latin typeface="Berlin Sans FB Demi" panose="020E0802020502020306" pitchFamily="34" charset="0"/>
              </a:rPr>
              <a:t>Thank You for Listening </a:t>
            </a:r>
          </a:p>
        </p:txBody>
      </p:sp>
      <p:sp>
        <p:nvSpPr>
          <p:cNvPr id="3" name="Content Placeholder 2">
            <a:extLst>
              <a:ext uri="{FF2B5EF4-FFF2-40B4-BE49-F238E27FC236}">
                <a16:creationId xmlns:a16="http://schemas.microsoft.com/office/drawing/2014/main" id="{63EB0508-D122-6E5B-ED0F-CFAD878BB825}"/>
              </a:ext>
            </a:extLst>
          </p:cNvPr>
          <p:cNvSpPr>
            <a:spLocks noGrp="1"/>
          </p:cNvSpPr>
          <p:nvPr>
            <p:ph idx="1"/>
          </p:nvPr>
        </p:nvSpPr>
        <p:spPr>
          <a:xfrm>
            <a:off x="3363686" y="2506662"/>
            <a:ext cx="10515600" cy="4351338"/>
          </a:xfrm>
        </p:spPr>
        <p:txBody>
          <a:bodyPr/>
          <a:lstStyle/>
          <a:p>
            <a:pPr marL="0" indent="0">
              <a:buNone/>
            </a:pPr>
            <a:r>
              <a:rPr lang="en-US" dirty="0"/>
              <a:t> </a:t>
            </a:r>
          </a:p>
        </p:txBody>
      </p:sp>
      <p:pic>
        <p:nvPicPr>
          <p:cNvPr id="5" name="Picture 4">
            <a:extLst>
              <a:ext uri="{FF2B5EF4-FFF2-40B4-BE49-F238E27FC236}">
                <a16:creationId xmlns:a16="http://schemas.microsoft.com/office/drawing/2014/main" id="{85505E74-21B9-4DE1-8511-8C447C4238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87" y="1942011"/>
            <a:ext cx="3953691" cy="373568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7" name="Picture 6">
            <a:extLst>
              <a:ext uri="{FF2B5EF4-FFF2-40B4-BE49-F238E27FC236}">
                <a16:creationId xmlns:a16="http://schemas.microsoft.com/office/drawing/2014/main" id="{BD7DD461-AC7F-4E08-B7A9-CB172E1F8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779" y="1942011"/>
            <a:ext cx="3892880" cy="3892880"/>
          </a:xfrm>
          <a:prstGeom prst="rect">
            <a:avLst/>
          </a:prstGeom>
        </p:spPr>
      </p:pic>
      <p:pic>
        <p:nvPicPr>
          <p:cNvPr id="9" name="Picture 8">
            <a:extLst>
              <a:ext uri="{FF2B5EF4-FFF2-40B4-BE49-F238E27FC236}">
                <a16:creationId xmlns:a16="http://schemas.microsoft.com/office/drawing/2014/main" id="{322BAA93-0C52-47A9-8E68-8C1A4947A4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61" y="4004707"/>
            <a:ext cx="2673984" cy="2673984"/>
          </a:xfrm>
          <a:prstGeom prst="rect">
            <a:avLst/>
          </a:prstGeom>
        </p:spPr>
      </p:pic>
      <p:sp>
        <p:nvSpPr>
          <p:cNvPr id="10" name="TextBox 9">
            <a:extLst>
              <a:ext uri="{FF2B5EF4-FFF2-40B4-BE49-F238E27FC236}">
                <a16:creationId xmlns:a16="http://schemas.microsoft.com/office/drawing/2014/main" id="{691492D2-E1AC-45DC-BB88-2C81F012FC3E}"/>
              </a:ext>
            </a:extLst>
          </p:cNvPr>
          <p:cNvSpPr txBox="1"/>
          <p:nvPr/>
        </p:nvSpPr>
        <p:spPr>
          <a:xfrm>
            <a:off x="5628640" y="1572679"/>
            <a:ext cx="2844800" cy="400110"/>
          </a:xfrm>
          <a:prstGeom prst="rect">
            <a:avLst/>
          </a:prstGeom>
          <a:noFill/>
        </p:spPr>
        <p:txBody>
          <a:bodyPr wrap="square" rtlCol="0">
            <a:spAutoFit/>
          </a:bodyPr>
          <a:lstStyle/>
          <a:p>
            <a:r>
              <a:rPr lang="en-US" sz="2000" dirty="0">
                <a:solidFill>
                  <a:schemeClr val="bg1"/>
                </a:solidFill>
                <a:latin typeface="Arial Narrow" panose="020B0606020202030204" pitchFamily="34" charset="0"/>
              </a:rPr>
              <a:t>Data Science Portfolio</a:t>
            </a:r>
          </a:p>
        </p:txBody>
      </p:sp>
      <p:sp>
        <p:nvSpPr>
          <p:cNvPr id="11" name="TextBox 10">
            <a:extLst>
              <a:ext uri="{FF2B5EF4-FFF2-40B4-BE49-F238E27FC236}">
                <a16:creationId xmlns:a16="http://schemas.microsoft.com/office/drawing/2014/main" id="{4D6E9C56-3696-4B30-A9DE-82378DDDFE3A}"/>
              </a:ext>
            </a:extLst>
          </p:cNvPr>
          <p:cNvSpPr txBox="1"/>
          <p:nvPr/>
        </p:nvSpPr>
        <p:spPr>
          <a:xfrm>
            <a:off x="10121546" y="3625185"/>
            <a:ext cx="2353853" cy="400110"/>
          </a:xfrm>
          <a:prstGeom prst="rect">
            <a:avLst/>
          </a:prstGeom>
          <a:noFill/>
        </p:spPr>
        <p:txBody>
          <a:bodyPr wrap="square" rtlCol="0">
            <a:spAutoFit/>
          </a:bodyPr>
          <a:lstStyle/>
          <a:p>
            <a:r>
              <a:rPr lang="en-US" sz="2000" dirty="0">
                <a:latin typeface="Arial Narrow" panose="020B0606020202030204" pitchFamily="34" charset="0"/>
              </a:rPr>
              <a:t>LinkedIn</a:t>
            </a:r>
          </a:p>
        </p:txBody>
      </p:sp>
      <p:pic>
        <p:nvPicPr>
          <p:cNvPr id="15" name="Picture 14">
            <a:extLst>
              <a:ext uri="{FF2B5EF4-FFF2-40B4-BE49-F238E27FC236}">
                <a16:creationId xmlns:a16="http://schemas.microsoft.com/office/drawing/2014/main" id="{721C5533-E2B0-44A0-81A8-A89BD81D62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5330" y="0"/>
            <a:ext cx="3196670" cy="2782382"/>
          </a:xfrm>
          <a:prstGeom prst="rect">
            <a:avLst/>
          </a:prstGeom>
        </p:spPr>
      </p:pic>
    </p:spTree>
    <p:extLst>
      <p:ext uri="{BB962C8B-B14F-4D97-AF65-F5344CB8AC3E}">
        <p14:creationId xmlns:p14="http://schemas.microsoft.com/office/powerpoint/2010/main" val="10027619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tacked of yellow origami">
            <a:extLst>
              <a:ext uri="{FF2B5EF4-FFF2-40B4-BE49-F238E27FC236}">
                <a16:creationId xmlns:a16="http://schemas.microsoft.com/office/drawing/2014/main" id="{FF9B31B9-7B84-BF03-4128-09AE20623372}"/>
              </a:ext>
            </a:extLst>
          </p:cNvPr>
          <p:cNvPicPr>
            <a:picLocks noChangeAspect="1"/>
          </p:cNvPicPr>
          <p:nvPr/>
        </p:nvPicPr>
        <p:blipFill rotWithShape="1">
          <a:blip r:embed="rId2"/>
          <a:srcRect l="30513" r="10221" b="-1"/>
          <a:stretch/>
        </p:blipFill>
        <p:spPr>
          <a:xfrm rot="5400000">
            <a:off x="433076" y="-433074"/>
            <a:ext cx="6858002" cy="7724147"/>
          </a:xfrm>
          <a:prstGeom prst="rect">
            <a:avLst/>
          </a:prstGeom>
        </p:spPr>
      </p:pic>
      <p:sp>
        <p:nvSpPr>
          <p:cNvPr id="2" name="Title 1">
            <a:extLst>
              <a:ext uri="{FF2B5EF4-FFF2-40B4-BE49-F238E27FC236}">
                <a16:creationId xmlns:a16="http://schemas.microsoft.com/office/drawing/2014/main" id="{FCC1B9F8-6937-62F6-BFEC-17965030301D}"/>
              </a:ext>
            </a:extLst>
          </p:cNvPr>
          <p:cNvSpPr>
            <a:spLocks noGrp="1"/>
          </p:cNvSpPr>
          <p:nvPr>
            <p:ph type="title"/>
          </p:nvPr>
        </p:nvSpPr>
        <p:spPr>
          <a:xfrm>
            <a:off x="7895357" y="-145823"/>
            <a:ext cx="3759120" cy="1628970"/>
          </a:xfrm>
        </p:spPr>
        <p:txBody>
          <a:bodyPr anchor="ctr">
            <a:normAutofit/>
          </a:bodyPr>
          <a:lstStyle/>
          <a:p>
            <a:r>
              <a:rPr lang="en-US" sz="4000" dirty="0">
                <a:latin typeface="Bahnschrift SemiBold SemiConden" panose="020B0502040204020203" pitchFamily="34" charset="0"/>
              </a:rPr>
              <a:t>Origami and its Importance </a:t>
            </a:r>
          </a:p>
        </p:txBody>
      </p:sp>
      <p:pic>
        <p:nvPicPr>
          <p:cNvPr id="4" name="Picture 3">
            <a:extLst>
              <a:ext uri="{FF2B5EF4-FFF2-40B4-BE49-F238E27FC236}">
                <a16:creationId xmlns:a16="http://schemas.microsoft.com/office/drawing/2014/main" id="{639471C4-4B68-562C-AADD-AAF1DF015271}"/>
              </a:ext>
            </a:extLst>
          </p:cNvPr>
          <p:cNvPicPr>
            <a:picLocks noChangeAspect="1"/>
          </p:cNvPicPr>
          <p:nvPr/>
        </p:nvPicPr>
        <p:blipFill>
          <a:blip r:embed="rId3"/>
          <a:stretch>
            <a:fillRect/>
          </a:stretch>
        </p:blipFill>
        <p:spPr>
          <a:xfrm rot="6344574">
            <a:off x="11087858" y="206842"/>
            <a:ext cx="870235" cy="580156"/>
          </a:xfrm>
          <a:prstGeom prst="rect">
            <a:avLst/>
          </a:prstGeom>
        </p:spPr>
      </p:pic>
      <p:sp>
        <p:nvSpPr>
          <p:cNvPr id="6" name="Rectangle 1">
            <a:extLst>
              <a:ext uri="{FF2B5EF4-FFF2-40B4-BE49-F238E27FC236}">
                <a16:creationId xmlns:a16="http://schemas.microsoft.com/office/drawing/2014/main" id="{52910E46-0AEB-4228-BC58-0CEBE2840B31}"/>
              </a:ext>
            </a:extLst>
          </p:cNvPr>
          <p:cNvSpPr>
            <a:spLocks noGrp="1" noChangeArrowheads="1"/>
          </p:cNvSpPr>
          <p:nvPr>
            <p:ph idx="1"/>
          </p:nvPr>
        </p:nvSpPr>
        <p:spPr bwMode="auto">
          <a:xfrm>
            <a:off x="7901932" y="1483148"/>
            <a:ext cx="4290068"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Bahnschrift" panose="020B0502040204020203" pitchFamily="34" charset="0"/>
              </a:rPr>
              <a:t>What is Origami?</a:t>
            </a:r>
            <a:endParaRPr kumimoji="0" lang="en-US" altLang="en-US" sz="1800" b="0" i="0" u="none" strike="noStrike" cap="none" normalizeH="0" baseline="0" dirty="0">
              <a:ln>
                <a:noFill/>
              </a:ln>
              <a:solidFill>
                <a:schemeClr val="tx1"/>
              </a:solidFill>
              <a:effectLst/>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Bahnschrift" panose="020B0502040204020203" pitchFamily="34" charset="0"/>
              </a:rPr>
              <a:t>-Origami is the Japanese art of folding paper from a 2 dimensional plane into various shapes in the 3 dimensional realm.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Bahnschrift" panose="020B0502040204020203" pitchFamily="34" charset="0"/>
              </a:rPr>
              <a:t>Cultural Significance</a:t>
            </a:r>
            <a:endParaRPr lang="en-US" altLang="en-US" sz="1800" dirty="0">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Bahnschrift" panose="020B0502040204020203" pitchFamily="34" charset="0"/>
              </a:rPr>
              <a:t>-Origami carries deep cultural meaning, symbolizing values like peace, hope, and good fortune. The folding of paper cranes, for example, is a symbol of healing and resilience.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Bahnschrift" panose="020B0502040204020203" pitchFamily="34" charset="0"/>
              </a:rPr>
              <a:t>Educational and Therapeutic Benefits</a:t>
            </a:r>
            <a:endParaRPr kumimoji="0" lang="en-US" altLang="en-US" sz="1800" b="0" i="0" u="none" strike="noStrike" cap="none" normalizeH="0" baseline="0" dirty="0">
              <a:ln>
                <a:noFill/>
              </a:ln>
              <a:solidFill>
                <a:schemeClr val="tx1"/>
              </a:solidFill>
              <a:effectLst/>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Bahnschrift" panose="020B0502040204020203" pitchFamily="34" charset="0"/>
              </a:rPr>
              <a:t>-Origami promotes creativity, enhances problem-solving skills, and helps develop spatial reasoning. It also has therapeutic benefits, improving focus and reducing stress.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Bahnschrift" panose="020B0502040204020203" pitchFamily="34" charset="0"/>
            </a:endParaRPr>
          </a:p>
        </p:txBody>
      </p:sp>
      <p:pic>
        <p:nvPicPr>
          <p:cNvPr id="8" name="Picture 7">
            <a:extLst>
              <a:ext uri="{FF2B5EF4-FFF2-40B4-BE49-F238E27FC236}">
                <a16:creationId xmlns:a16="http://schemas.microsoft.com/office/drawing/2014/main" id="{C0C54CEC-5DEB-4B02-8EA4-3A5BBCEB6F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3989" y="-581"/>
            <a:ext cx="1920160" cy="1778582"/>
          </a:xfrm>
          <a:prstGeom prst="rect">
            <a:avLst/>
          </a:prstGeom>
        </p:spPr>
      </p:pic>
      <p:pic>
        <p:nvPicPr>
          <p:cNvPr id="2051" name="Picture 3" descr="3D Origami Paper Toys Collection 3 - TurboSquid 1999966">
            <a:extLst>
              <a:ext uri="{FF2B5EF4-FFF2-40B4-BE49-F238E27FC236}">
                <a16:creationId xmlns:a16="http://schemas.microsoft.com/office/drawing/2014/main" id="{D34D78FE-0B17-44CD-B07E-47C463CE52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6294" y="4860145"/>
            <a:ext cx="1997855" cy="1997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77173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5" name="Picture 4" descr="Stacked of yellow origami">
            <a:extLst>
              <a:ext uri="{FF2B5EF4-FFF2-40B4-BE49-F238E27FC236}">
                <a16:creationId xmlns:a16="http://schemas.microsoft.com/office/drawing/2014/main" id="{FF9B31B9-7B84-BF03-4128-09AE20623372}"/>
              </a:ext>
            </a:extLst>
          </p:cNvPr>
          <p:cNvPicPr>
            <a:picLocks noChangeAspect="1"/>
          </p:cNvPicPr>
          <p:nvPr/>
        </p:nvPicPr>
        <p:blipFill rotWithShape="1">
          <a:blip r:embed="rId2"/>
          <a:srcRect l="30513" r="10221" b="-1"/>
          <a:stretch/>
        </p:blipFill>
        <p:spPr>
          <a:xfrm>
            <a:off x="6103029" y="10"/>
            <a:ext cx="6088971" cy="6857990"/>
          </a:xfrm>
          <a:prstGeom prst="rect">
            <a:avLst/>
          </a:prstGeom>
        </p:spPr>
      </p:pic>
      <p:sp>
        <p:nvSpPr>
          <p:cNvPr id="2" name="Title 1">
            <a:extLst>
              <a:ext uri="{FF2B5EF4-FFF2-40B4-BE49-F238E27FC236}">
                <a16:creationId xmlns:a16="http://schemas.microsoft.com/office/drawing/2014/main" id="{FCC1B9F8-6937-62F6-BFEC-17965030301D}"/>
              </a:ext>
            </a:extLst>
          </p:cNvPr>
          <p:cNvSpPr>
            <a:spLocks noGrp="1"/>
          </p:cNvSpPr>
          <p:nvPr>
            <p:ph type="title"/>
          </p:nvPr>
        </p:nvSpPr>
        <p:spPr>
          <a:xfrm>
            <a:off x="1161326" y="433014"/>
            <a:ext cx="4778387" cy="1628970"/>
          </a:xfrm>
        </p:spPr>
        <p:txBody>
          <a:bodyPr anchor="ctr">
            <a:normAutofit/>
          </a:bodyPr>
          <a:lstStyle/>
          <a:p>
            <a:r>
              <a:rPr lang="en-US" sz="4000" dirty="0"/>
              <a:t>What is Ori(go)?</a:t>
            </a:r>
          </a:p>
        </p:txBody>
      </p:sp>
      <p:sp>
        <p:nvSpPr>
          <p:cNvPr id="3" name="Content Placeholder 2">
            <a:extLst>
              <a:ext uri="{FF2B5EF4-FFF2-40B4-BE49-F238E27FC236}">
                <a16:creationId xmlns:a16="http://schemas.microsoft.com/office/drawing/2014/main" id="{36FF409F-1D68-BD82-278E-6B0119CBD173}"/>
              </a:ext>
            </a:extLst>
          </p:cNvPr>
          <p:cNvSpPr>
            <a:spLocks noGrp="1"/>
          </p:cNvSpPr>
          <p:nvPr>
            <p:ph idx="1"/>
          </p:nvPr>
        </p:nvSpPr>
        <p:spPr>
          <a:xfrm>
            <a:off x="769259" y="2160374"/>
            <a:ext cx="4659756" cy="4160297"/>
          </a:xfrm>
        </p:spPr>
        <p:txBody>
          <a:bodyPr anchor="ctr">
            <a:normAutofit lnSpcReduction="10000"/>
          </a:bodyPr>
          <a:lstStyle/>
          <a:p>
            <a:r>
              <a:rPr lang="en-US" sz="2000" dirty="0">
                <a:solidFill>
                  <a:schemeClr val="bg1"/>
                </a:solidFill>
              </a:rPr>
              <a:t>Ori(go) will potentially be a cloud-based database of unique origami designs. These Origami structures are based on real world creations that can be digitally “unlocked” to possess the digital artifact.</a:t>
            </a:r>
          </a:p>
          <a:p>
            <a:r>
              <a:rPr lang="en-US" sz="2000" dirty="0">
                <a:solidFill>
                  <a:schemeClr val="bg1"/>
                </a:solidFill>
              </a:rPr>
              <a:t>The Ori(go) structures will be animated and will be produced from a crumpled piece of paper to a flat piece of paper to the desired/ unlocked Origami structure</a:t>
            </a:r>
          </a:p>
          <a:p>
            <a:r>
              <a:rPr lang="en-US" sz="2000" dirty="0">
                <a:solidFill>
                  <a:schemeClr val="bg1"/>
                </a:solidFill>
              </a:rPr>
              <a:t> Ori(go) will likely be a web devolved project where Origami structures will be based on the value of an Org which will be dependent on the difficulty and time taken to create a model</a:t>
            </a:r>
          </a:p>
        </p:txBody>
      </p:sp>
      <p:pic>
        <p:nvPicPr>
          <p:cNvPr id="4" name="Picture 3">
            <a:extLst>
              <a:ext uri="{FF2B5EF4-FFF2-40B4-BE49-F238E27FC236}">
                <a16:creationId xmlns:a16="http://schemas.microsoft.com/office/drawing/2014/main" id="{639471C4-4B68-562C-AADD-AAF1DF015271}"/>
              </a:ext>
            </a:extLst>
          </p:cNvPr>
          <p:cNvPicPr>
            <a:picLocks noChangeAspect="1"/>
          </p:cNvPicPr>
          <p:nvPr/>
        </p:nvPicPr>
        <p:blipFill>
          <a:blip r:embed="rId3"/>
          <a:stretch>
            <a:fillRect/>
          </a:stretch>
        </p:blipFill>
        <p:spPr>
          <a:xfrm rot="6344574">
            <a:off x="10525139" y="207422"/>
            <a:ext cx="870235" cy="580156"/>
          </a:xfrm>
          <a:prstGeom prst="rect">
            <a:avLst/>
          </a:prstGeom>
        </p:spPr>
      </p:pic>
      <p:sp>
        <p:nvSpPr>
          <p:cNvPr id="9" name="Rectangle 3">
            <a:extLst>
              <a:ext uri="{FF2B5EF4-FFF2-40B4-BE49-F238E27FC236}">
                <a16:creationId xmlns:a16="http://schemas.microsoft.com/office/drawing/2014/main" id="{5CFD2780-C6C7-4075-A65A-3C6639BCFD6B}"/>
              </a:ext>
            </a:extLst>
          </p:cNvPr>
          <p:cNvSpPr>
            <a:spLocks noChangeArrowheads="1"/>
          </p:cNvSpPr>
          <p:nvPr/>
        </p:nvSpPr>
        <p:spPr bwMode="auto">
          <a:xfrm>
            <a:off x="7117048" y="734920"/>
            <a:ext cx="3962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00050" marR="0" lvl="0" indent="-400050" algn="l" defTabSz="914400" rtl="0" eaLnBrk="0" fontAlgn="base" latinLnBrk="0" hangingPunct="0">
              <a:lnSpc>
                <a:spcPct val="100000"/>
              </a:lnSpc>
              <a:spcBef>
                <a:spcPct val="0"/>
              </a:spcBef>
              <a:spcAft>
                <a:spcPct val="0"/>
              </a:spcAft>
              <a:buClrTx/>
              <a:buSzTx/>
              <a:buFont typeface="+mj-lt"/>
              <a:buAutoNum type="romanLcPeriod"/>
              <a:tabLst/>
            </a:pPr>
            <a:r>
              <a:rPr kumimoji="0" lang="en-US" altLang="en-US" sz="1800" b="0" i="0" u="none" strike="noStrike" cap="none" normalizeH="0" baseline="0" dirty="0">
                <a:ln>
                  <a:noFill/>
                </a:ln>
                <a:solidFill>
                  <a:schemeClr val="tx1"/>
                </a:solidFill>
                <a:effectLst/>
                <a:latin typeface="Bahnschrift" panose="020B0502040204020203" pitchFamily="34" charset="0"/>
              </a:rPr>
              <a:t>The overarching vision of my project is to develop an online database that catalogs transformational origami models, offering users the ability to collect and share the structures they construct in the real world.</a:t>
            </a:r>
          </a:p>
        </p:txBody>
      </p:sp>
    </p:spTree>
    <p:extLst>
      <p:ext uri="{BB962C8B-B14F-4D97-AF65-F5344CB8AC3E}">
        <p14:creationId xmlns:p14="http://schemas.microsoft.com/office/powerpoint/2010/main" val="772114691"/>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F9E8-A45A-4711-A80B-916C8D813220}"/>
              </a:ext>
            </a:extLst>
          </p:cNvPr>
          <p:cNvSpPr>
            <a:spLocks noGrp="1"/>
          </p:cNvSpPr>
          <p:nvPr>
            <p:ph type="title"/>
          </p:nvPr>
        </p:nvSpPr>
        <p:spPr>
          <a:xfrm>
            <a:off x="767080" y="177801"/>
            <a:ext cx="10937240" cy="1325563"/>
          </a:xfrm>
        </p:spPr>
        <p:txBody>
          <a:bodyPr>
            <a:normAutofit/>
          </a:bodyPr>
          <a:lstStyle/>
          <a:p>
            <a:r>
              <a:rPr lang="en-US" sz="3600" dirty="0"/>
              <a:t>Crease patterns + Origami Simulator + Origami Database </a:t>
            </a:r>
          </a:p>
        </p:txBody>
      </p:sp>
      <p:sp>
        <p:nvSpPr>
          <p:cNvPr id="3" name="Content Placeholder 2">
            <a:extLst>
              <a:ext uri="{FF2B5EF4-FFF2-40B4-BE49-F238E27FC236}">
                <a16:creationId xmlns:a16="http://schemas.microsoft.com/office/drawing/2014/main" id="{85B45128-BB18-4974-9B60-22BE1368D3A4}"/>
              </a:ext>
            </a:extLst>
          </p:cNvPr>
          <p:cNvSpPr>
            <a:spLocks noGrp="1"/>
          </p:cNvSpPr>
          <p:nvPr>
            <p:ph idx="1"/>
          </p:nvPr>
        </p:nvSpPr>
        <p:spPr>
          <a:xfrm>
            <a:off x="767080" y="1366203"/>
            <a:ext cx="10515600" cy="4351338"/>
          </a:xfrm>
        </p:spPr>
        <p:txBody>
          <a:bodyPr/>
          <a:lstStyle/>
          <a:p>
            <a:r>
              <a:rPr lang="en-US" dirty="0">
                <a:latin typeface="Arial Narrow" panose="020B0606020202030204" pitchFamily="34" charset="0"/>
              </a:rPr>
              <a:t>How do Crease patterns work ?</a:t>
            </a:r>
          </a:p>
          <a:p>
            <a:pPr marL="0" indent="0">
              <a:buNone/>
            </a:pPr>
            <a:r>
              <a:rPr lang="en-US" dirty="0">
                <a:solidFill>
                  <a:srgbClr val="FF0000"/>
                </a:solidFill>
                <a:latin typeface="Arial Narrow" panose="020B0606020202030204" pitchFamily="34" charset="0"/>
              </a:rPr>
              <a:t>Red = Mountain Fold</a:t>
            </a:r>
          </a:p>
          <a:p>
            <a:pPr marL="0" indent="0">
              <a:buNone/>
            </a:pPr>
            <a:r>
              <a:rPr lang="en-US" dirty="0">
                <a:solidFill>
                  <a:srgbClr val="0070C0"/>
                </a:solidFill>
                <a:latin typeface="Arial Narrow" panose="020B0606020202030204" pitchFamily="34" charset="0"/>
              </a:rPr>
              <a:t>Blue = Valley Fold </a:t>
            </a:r>
          </a:p>
          <a:p>
            <a:endParaRPr lang="en-US" sz="1050" dirty="0">
              <a:latin typeface="Arial Narrow" panose="020B0606020202030204" pitchFamily="34" charset="0"/>
            </a:endParaRPr>
          </a:p>
          <a:p>
            <a:r>
              <a:rPr lang="en-US" dirty="0">
                <a:latin typeface="Arial Narrow" panose="020B0606020202030204" pitchFamily="34" charset="0"/>
              </a:rPr>
              <a:t>How does the origami simulator function?</a:t>
            </a:r>
          </a:p>
          <a:p>
            <a:r>
              <a:rPr lang="en-US" dirty="0">
                <a:latin typeface="Arial Narrow" panose="020B0606020202030204" pitchFamily="34" charset="0"/>
              </a:rPr>
              <a:t>How does the current Origami Database function?</a:t>
            </a:r>
          </a:p>
        </p:txBody>
      </p:sp>
      <p:pic>
        <p:nvPicPr>
          <p:cNvPr id="5" name="Picture 4">
            <a:extLst>
              <a:ext uri="{FF2B5EF4-FFF2-40B4-BE49-F238E27FC236}">
                <a16:creationId xmlns:a16="http://schemas.microsoft.com/office/drawing/2014/main" id="{4E8FDA2B-6B9A-4CBC-9BCF-D3D0E81A6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7934" y="3247833"/>
            <a:ext cx="4594066" cy="2552259"/>
          </a:xfrm>
          <a:prstGeom prst="rect">
            <a:avLst/>
          </a:prstGeom>
        </p:spPr>
      </p:pic>
      <p:pic>
        <p:nvPicPr>
          <p:cNvPr id="7" name="Picture 6">
            <a:extLst>
              <a:ext uri="{FF2B5EF4-FFF2-40B4-BE49-F238E27FC236}">
                <a16:creationId xmlns:a16="http://schemas.microsoft.com/office/drawing/2014/main" id="{33C92B63-AC0C-43A4-8921-B88F406BC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586" y="4114801"/>
            <a:ext cx="5473492" cy="2743200"/>
          </a:xfrm>
          <a:prstGeom prst="rect">
            <a:avLst/>
          </a:prstGeom>
        </p:spPr>
      </p:pic>
      <p:pic>
        <p:nvPicPr>
          <p:cNvPr id="9" name="Picture 8">
            <a:extLst>
              <a:ext uri="{FF2B5EF4-FFF2-40B4-BE49-F238E27FC236}">
                <a16:creationId xmlns:a16="http://schemas.microsoft.com/office/drawing/2014/main" id="{709CF267-B3DC-4BFD-B9E3-F96FD2615F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2321" y="1214192"/>
            <a:ext cx="4375213" cy="2028508"/>
          </a:xfrm>
          <a:prstGeom prst="rect">
            <a:avLst/>
          </a:prstGeom>
        </p:spPr>
      </p:pic>
      <p:pic>
        <p:nvPicPr>
          <p:cNvPr id="11" name="Picture 10">
            <a:extLst>
              <a:ext uri="{FF2B5EF4-FFF2-40B4-BE49-F238E27FC236}">
                <a16:creationId xmlns:a16="http://schemas.microsoft.com/office/drawing/2014/main" id="{8F62CC6D-1BAB-41F7-AD2C-F1B28862F9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7634" y="5579741"/>
            <a:ext cx="1484366" cy="1290150"/>
          </a:xfrm>
          <a:prstGeom prst="rect">
            <a:avLst/>
          </a:prstGeom>
        </p:spPr>
      </p:pic>
      <p:sp>
        <p:nvSpPr>
          <p:cNvPr id="12" name="Rectangle 11">
            <a:extLst>
              <a:ext uri="{FF2B5EF4-FFF2-40B4-BE49-F238E27FC236}">
                <a16:creationId xmlns:a16="http://schemas.microsoft.com/office/drawing/2014/main" id="{C6340F9A-D856-4D42-BD42-3F965524E9C8}"/>
              </a:ext>
            </a:extLst>
          </p:cNvPr>
          <p:cNvSpPr/>
          <p:nvPr/>
        </p:nvSpPr>
        <p:spPr>
          <a:xfrm>
            <a:off x="9771921" y="1742932"/>
            <a:ext cx="6096000" cy="1200329"/>
          </a:xfrm>
          <a:prstGeom prst="rect">
            <a:avLst/>
          </a:prstGeom>
        </p:spPr>
        <p:txBody>
          <a:bodyPr>
            <a:spAutoFit/>
          </a:bodyPr>
          <a:lstStyle/>
          <a:p>
            <a:pPr>
              <a:buFont typeface="Arial" panose="020B0604020202020204" pitchFamily="34" charset="0"/>
              <a:buChar char="•"/>
            </a:pPr>
            <a:r>
              <a:rPr lang="en-US" dirty="0" err="1">
                <a:solidFill>
                  <a:srgbClr val="34495E"/>
                </a:solidFill>
                <a:latin typeface="Lato"/>
              </a:rPr>
              <a:t>vertices_coords</a:t>
            </a:r>
            <a:endParaRPr lang="en-US" dirty="0">
              <a:solidFill>
                <a:srgbClr val="34495E"/>
              </a:solidFill>
              <a:latin typeface="Lato"/>
            </a:endParaRPr>
          </a:p>
          <a:p>
            <a:pPr>
              <a:buFont typeface="Arial" panose="020B0604020202020204" pitchFamily="34" charset="0"/>
              <a:buChar char="•"/>
            </a:pPr>
            <a:r>
              <a:rPr lang="en-US" dirty="0" err="1">
                <a:solidFill>
                  <a:srgbClr val="34495E"/>
                </a:solidFill>
                <a:latin typeface="Lato"/>
              </a:rPr>
              <a:t>edges_vertices</a:t>
            </a:r>
            <a:endParaRPr lang="en-US" dirty="0">
              <a:solidFill>
                <a:srgbClr val="34495E"/>
              </a:solidFill>
              <a:latin typeface="Lato"/>
            </a:endParaRPr>
          </a:p>
          <a:p>
            <a:pPr>
              <a:buFont typeface="Arial" panose="020B0604020202020204" pitchFamily="34" charset="0"/>
              <a:buChar char="•"/>
            </a:pPr>
            <a:r>
              <a:rPr lang="en-US" dirty="0" err="1">
                <a:solidFill>
                  <a:srgbClr val="34495E"/>
                </a:solidFill>
                <a:latin typeface="Lato"/>
              </a:rPr>
              <a:t>edges_assignment</a:t>
            </a:r>
            <a:endParaRPr lang="en-US" dirty="0">
              <a:solidFill>
                <a:srgbClr val="34495E"/>
              </a:solidFill>
              <a:latin typeface="Lato"/>
            </a:endParaRPr>
          </a:p>
          <a:p>
            <a:pPr>
              <a:buFont typeface="Arial" panose="020B0604020202020204" pitchFamily="34" charset="0"/>
              <a:buChar char="•"/>
            </a:pPr>
            <a:r>
              <a:rPr lang="en-US" dirty="0" err="1">
                <a:solidFill>
                  <a:srgbClr val="34495E"/>
                </a:solidFill>
                <a:latin typeface="Lato"/>
              </a:rPr>
              <a:t>faces_vertices</a:t>
            </a:r>
            <a:endParaRPr lang="en-US" b="0" i="0" dirty="0">
              <a:solidFill>
                <a:srgbClr val="34495E"/>
              </a:solidFill>
              <a:effectLst/>
              <a:latin typeface="Lato"/>
            </a:endParaRPr>
          </a:p>
        </p:txBody>
      </p:sp>
    </p:spTree>
    <p:extLst>
      <p:ext uri="{BB962C8B-B14F-4D97-AF65-F5344CB8AC3E}">
        <p14:creationId xmlns:p14="http://schemas.microsoft.com/office/powerpoint/2010/main" val="4214350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221F2-F945-41F5-8543-54ECE64DE21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99A3B9B-579C-41A1-9B8E-9C927411EE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840" y="0"/>
            <a:ext cx="9184639" cy="6372559"/>
          </a:xfrm>
        </p:spPr>
      </p:pic>
      <p:pic>
        <p:nvPicPr>
          <p:cNvPr id="9" name="Picture 8">
            <a:extLst>
              <a:ext uri="{FF2B5EF4-FFF2-40B4-BE49-F238E27FC236}">
                <a16:creationId xmlns:a16="http://schemas.microsoft.com/office/drawing/2014/main" id="{C930854F-4A1D-4E9C-9F23-B6F5A46B6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833520" cy="1694556"/>
          </a:xfrm>
          <a:prstGeom prst="rect">
            <a:avLst/>
          </a:prstGeom>
        </p:spPr>
      </p:pic>
    </p:spTree>
    <p:extLst>
      <p:ext uri="{BB962C8B-B14F-4D97-AF65-F5344CB8AC3E}">
        <p14:creationId xmlns:p14="http://schemas.microsoft.com/office/powerpoint/2010/main" val="2706656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8160-AC3D-4A0B-8197-335C2C7837AA}"/>
              </a:ext>
            </a:extLst>
          </p:cNvPr>
          <p:cNvSpPr>
            <a:spLocks noGrp="1"/>
          </p:cNvSpPr>
          <p:nvPr>
            <p:ph type="title"/>
          </p:nvPr>
        </p:nvSpPr>
        <p:spPr/>
        <p:txBody>
          <a:bodyPr/>
          <a:lstStyle/>
          <a:p>
            <a:r>
              <a:rPr lang="en-US" dirty="0">
                <a:solidFill>
                  <a:schemeClr val="bg1"/>
                </a:solidFill>
              </a:rPr>
              <a:t>ETL Pipeline + Web development</a:t>
            </a:r>
          </a:p>
        </p:txBody>
      </p:sp>
      <p:graphicFrame>
        <p:nvGraphicFramePr>
          <p:cNvPr id="4" name="Content Placeholder 3">
            <a:extLst>
              <a:ext uri="{FF2B5EF4-FFF2-40B4-BE49-F238E27FC236}">
                <a16:creationId xmlns:a16="http://schemas.microsoft.com/office/drawing/2014/main" id="{BA78441B-1197-4402-A162-25A421DAE1F2}"/>
              </a:ext>
            </a:extLst>
          </p:cNvPr>
          <p:cNvGraphicFramePr>
            <a:graphicFrameLocks noGrp="1"/>
          </p:cNvGraphicFramePr>
          <p:nvPr>
            <p:ph idx="1"/>
            <p:extLst>
              <p:ext uri="{D42A27DB-BD31-4B8C-83A1-F6EECF244321}">
                <p14:modId xmlns:p14="http://schemas.microsoft.com/office/powerpoint/2010/main" val="6626311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Arrow: Right 4">
            <a:extLst>
              <a:ext uri="{FF2B5EF4-FFF2-40B4-BE49-F238E27FC236}">
                <a16:creationId xmlns:a16="http://schemas.microsoft.com/office/drawing/2014/main" id="{1F283079-8AE4-44C1-BD45-1D6D1E0BDC6B}"/>
              </a:ext>
            </a:extLst>
          </p:cNvPr>
          <p:cNvSpPr/>
          <p:nvPr/>
        </p:nvSpPr>
        <p:spPr>
          <a:xfrm>
            <a:off x="838200" y="4907280"/>
            <a:ext cx="10515600" cy="1859915"/>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1152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15F94-F213-4D13-BE3A-C288036B2056}"/>
              </a:ext>
            </a:extLst>
          </p:cNvPr>
          <p:cNvSpPr>
            <a:spLocks noGrp="1"/>
          </p:cNvSpPr>
          <p:nvPr>
            <p:ph type="title"/>
          </p:nvPr>
        </p:nvSpPr>
        <p:spPr>
          <a:xfrm>
            <a:off x="553720" y="323055"/>
            <a:ext cx="10515600" cy="1325563"/>
          </a:xfrm>
        </p:spPr>
        <p:txBody>
          <a:bodyPr/>
          <a:lstStyle/>
          <a:p>
            <a:r>
              <a:rPr lang="en-US" dirty="0"/>
              <a:t>Methodology</a:t>
            </a:r>
          </a:p>
        </p:txBody>
      </p:sp>
      <p:sp>
        <p:nvSpPr>
          <p:cNvPr id="3" name="Content Placeholder 2">
            <a:extLst>
              <a:ext uri="{FF2B5EF4-FFF2-40B4-BE49-F238E27FC236}">
                <a16:creationId xmlns:a16="http://schemas.microsoft.com/office/drawing/2014/main" id="{283A4A88-650D-4213-9749-02047D2DCE0F}"/>
              </a:ext>
            </a:extLst>
          </p:cNvPr>
          <p:cNvSpPr>
            <a:spLocks noGrp="1"/>
          </p:cNvSpPr>
          <p:nvPr>
            <p:ph idx="1"/>
          </p:nvPr>
        </p:nvSpPr>
        <p:spPr>
          <a:xfrm>
            <a:off x="474980" y="1520825"/>
            <a:ext cx="11242040" cy="4351338"/>
          </a:xfrm>
        </p:spPr>
        <p:txBody>
          <a:bodyPr>
            <a:noAutofit/>
          </a:bodyPr>
          <a:lstStyle/>
          <a:p>
            <a:r>
              <a:rPr lang="en-US" sz="2400" b="1" i="1" dirty="0">
                <a:solidFill>
                  <a:schemeClr val="accent6">
                    <a:lumMod val="50000"/>
                  </a:schemeClr>
                </a:solidFill>
                <a:cs typeface="Times New Roman" panose="02020603050405020304" pitchFamily="18" charset="0"/>
              </a:rPr>
              <a:t>Here’s a breakdown of some tools and techniques I’ve used to bring this project’s vision to life:</a:t>
            </a:r>
          </a:p>
          <a:p>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 𝗖𝗼𝗻𝘃𝗼𝗹𝘂𝘁𝗶𝗼𝗻𝗮𝗹 𝗡𝗲𝘂𝗿𝗮𝗹 𝗡𝗲𝘁𝘄𝗼𝗿𝗸𝘀 (𝗖𝗡𝗡):</a:t>
            </a:r>
            <a:br>
              <a:rPr lang="en-US" sz="2400" dirty="0">
                <a:cs typeface="Times New Roman" panose="02020603050405020304" pitchFamily="18" charset="0"/>
              </a:rPr>
            </a:br>
            <a:r>
              <a:rPr lang="en-US" sz="2400" dirty="0">
                <a:cs typeface="Times New Roman" panose="02020603050405020304" pitchFamily="18" charset="0"/>
              </a:rPr>
              <a:t>Utilized CNN to classify origami designs from an almost 𝟯𝟬𝟬𝟬 origami image dataset; model achieved a 𝟬.𝟳𝟭 accuracy score and a 𝟬.𝟲𝟴 recall rate.</a:t>
            </a:r>
            <a:br>
              <a:rPr lang="en-US" sz="2400" dirty="0">
                <a:cs typeface="Times New Roman" panose="02020603050405020304" pitchFamily="18" charset="0"/>
              </a:rPr>
            </a:br>
            <a:r>
              <a:rPr lang="en-US" sz="2400" dirty="0">
                <a:cs typeface="Times New Roman" panose="02020603050405020304" pitchFamily="18" charset="0"/>
              </a:rPr>
              <a:t>🌳 𝗚𝗿𝗮𝗱𝗶𝗲𝗻𝘁 𝗕𝗼𝗼𝘀𝘁𝗶𝗻𝗴 𝗧𝗿𝗲𝗲𝘀 (𝗫𝗚𝗕𝗼𝗼𝘀𝘁, 𝗖𝗮𝘁𝗕𝗼𝗼𝘀𝘁, 𝗟𝗶𝗴𝗵𝘁𝗕𝗼𝗼𝘀𝘁):</a:t>
            </a:r>
            <a:br>
              <a:rPr lang="en-US" sz="2400" dirty="0">
                <a:cs typeface="Times New Roman" panose="02020603050405020304" pitchFamily="18" charset="0"/>
              </a:rPr>
            </a:br>
            <a:r>
              <a:rPr lang="en-US" sz="2400" dirty="0">
                <a:cs typeface="Times New Roman" panose="02020603050405020304" pitchFamily="18" charset="0"/>
              </a:rPr>
              <a:t>Implemented </a:t>
            </a:r>
            <a:r>
              <a:rPr lang="en-US" sz="2400" dirty="0" err="1">
                <a:cs typeface="Times New Roman" panose="02020603050405020304" pitchFamily="18" charset="0"/>
              </a:rPr>
              <a:t>XGBoost</a:t>
            </a:r>
            <a:r>
              <a:rPr lang="en-US" sz="2400" dirty="0">
                <a:cs typeface="Times New Roman" panose="02020603050405020304" pitchFamily="18" charset="0"/>
              </a:rPr>
              <a:t>, </a:t>
            </a:r>
            <a:r>
              <a:rPr lang="en-US" sz="2400" dirty="0" err="1">
                <a:cs typeface="Times New Roman" panose="02020603050405020304" pitchFamily="18" charset="0"/>
              </a:rPr>
              <a:t>CatBoost</a:t>
            </a:r>
            <a:r>
              <a:rPr lang="en-US" sz="2400" dirty="0">
                <a:cs typeface="Times New Roman" panose="02020603050405020304" pitchFamily="18" charset="0"/>
              </a:rPr>
              <a:t>, </a:t>
            </a:r>
            <a:r>
              <a:rPr lang="en-US" sz="2400" dirty="0" err="1">
                <a:cs typeface="Times New Roman" panose="02020603050405020304" pitchFamily="18" charset="0"/>
              </a:rPr>
              <a:t>LightBoost</a:t>
            </a:r>
            <a:r>
              <a:rPr lang="en-US" sz="2400" dirty="0">
                <a:cs typeface="Times New Roman" panose="02020603050405020304" pitchFamily="18" charset="0"/>
              </a:rPr>
              <a:t> and compared their accuracy and R-squared values.</a:t>
            </a:r>
            <a:br>
              <a:rPr lang="en-US" sz="2400" dirty="0">
                <a:cs typeface="Times New Roman" panose="02020603050405020304" pitchFamily="18" charset="0"/>
              </a:rPr>
            </a:br>
            <a:r>
              <a:rPr lang="en-US" sz="2400" dirty="0">
                <a:cs typeface="Times New Roman" panose="02020603050405020304" pitchFamily="18" charset="0"/>
              </a:rPr>
              <a:t>📉 𝗩𝗮𝗹𝗶𝗱𝗮𝘁𝗶𝗼𝗻 𝗟𝗼𝘀𝘀 𝗣𝗹𝗼𝘁𝘀 :</a:t>
            </a:r>
            <a:br>
              <a:rPr lang="en-US" sz="2400" dirty="0">
                <a:cs typeface="Times New Roman" panose="02020603050405020304" pitchFamily="18" charset="0"/>
              </a:rPr>
            </a:br>
            <a:r>
              <a:rPr lang="en-US" sz="2400" dirty="0">
                <a:cs typeface="Times New Roman" panose="02020603050405020304" pitchFamily="18" charset="0"/>
              </a:rPr>
              <a:t>Tracked validation loss over continuous epochs allowing me to optimize CNN performance.</a:t>
            </a:r>
            <a:br>
              <a:rPr lang="en-US" sz="2400" dirty="0">
                <a:cs typeface="Times New Roman" panose="02020603050405020304" pitchFamily="18" charset="0"/>
              </a:rPr>
            </a:br>
            <a:endParaRPr lang="en-US" sz="2400" dirty="0">
              <a:cs typeface="Times New Roman" panose="02020603050405020304" pitchFamily="18" charset="0"/>
            </a:endParaRPr>
          </a:p>
        </p:txBody>
      </p:sp>
    </p:spTree>
    <p:extLst>
      <p:ext uri="{BB962C8B-B14F-4D97-AF65-F5344CB8AC3E}">
        <p14:creationId xmlns:p14="http://schemas.microsoft.com/office/powerpoint/2010/main" val="147869816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uter screen shot of a desk lamp and a picture&#10;&#10;Description automatically generated">
            <a:extLst>
              <a:ext uri="{FF2B5EF4-FFF2-40B4-BE49-F238E27FC236}">
                <a16:creationId xmlns:a16="http://schemas.microsoft.com/office/drawing/2014/main" id="{7A348753-27C6-0119-E9BA-6F2FF4A04C94}"/>
              </a:ext>
            </a:extLst>
          </p:cNvPr>
          <p:cNvPicPr>
            <a:picLocks noChangeAspect="1"/>
          </p:cNvPicPr>
          <p:nvPr/>
        </p:nvPicPr>
        <p:blipFill rotWithShape="1">
          <a:blip r:embed="rId2">
            <a:extLst>
              <a:ext uri="{28A0092B-C50C-407E-A947-70E740481C1C}">
                <a14:useLocalDpi xmlns:a14="http://schemas.microsoft.com/office/drawing/2010/main" val="0"/>
              </a:ext>
            </a:extLst>
          </a:blip>
          <a:srcRect l="72" t="14095" r="3571"/>
          <a:stretch/>
        </p:blipFill>
        <p:spPr>
          <a:xfrm>
            <a:off x="0" y="0"/>
            <a:ext cx="12191999" cy="6858000"/>
          </a:xfrm>
          <a:prstGeom prst="rect">
            <a:avLst/>
          </a:prstGeom>
        </p:spPr>
      </p:pic>
      <p:pic>
        <p:nvPicPr>
          <p:cNvPr id="19" name="Picture 18">
            <a:extLst>
              <a:ext uri="{FF2B5EF4-FFF2-40B4-BE49-F238E27FC236}">
                <a16:creationId xmlns:a16="http://schemas.microsoft.com/office/drawing/2014/main" id="{F966C0DB-5AC7-6CC6-8C35-FC0215A1412D}"/>
              </a:ext>
            </a:extLst>
          </p:cNvPr>
          <p:cNvPicPr>
            <a:picLocks noChangeAspect="1"/>
          </p:cNvPicPr>
          <p:nvPr/>
        </p:nvPicPr>
        <p:blipFill>
          <a:blip r:embed="rId3"/>
          <a:stretch>
            <a:fillRect/>
          </a:stretch>
        </p:blipFill>
        <p:spPr>
          <a:xfrm>
            <a:off x="707923" y="875052"/>
            <a:ext cx="1338531" cy="2000794"/>
          </a:xfrm>
          <a:prstGeom prst="rect">
            <a:avLst/>
          </a:prstGeom>
          <a:ln w="88900" cap="sq" cmpd="thickThin">
            <a:solidFill>
              <a:srgbClr val="000000"/>
            </a:solidFill>
            <a:prstDash val="solid"/>
            <a:miter lim="800000"/>
          </a:ln>
          <a:effectLst>
            <a:innerShdw blurRad="1270000" dist="393700">
              <a:srgbClr val="000000"/>
            </a:innerShdw>
            <a:reflection blurRad="342900" stA="0" endPos="65000" dist="101600" dir="5400000" sy="-100000" algn="bl" rotWithShape="0"/>
          </a:effectLst>
        </p:spPr>
      </p:pic>
      <p:pic>
        <p:nvPicPr>
          <p:cNvPr id="23" name="Picture 22" descr="A stack of books on a black background&#10;&#10;Description automatically generated">
            <a:extLst>
              <a:ext uri="{FF2B5EF4-FFF2-40B4-BE49-F238E27FC236}">
                <a16:creationId xmlns:a16="http://schemas.microsoft.com/office/drawing/2014/main" id="{D45DE08F-2B65-E71A-C5E3-F0F9C7BF5D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870" y="4515065"/>
            <a:ext cx="3993091" cy="4289876"/>
          </a:xfrm>
          <a:prstGeom prst="rect">
            <a:avLst/>
          </a:prstGeom>
          <a:effectLst>
            <a:outerShdw blurRad="317500" dist="635000" dir="5400000" algn="ctr" rotWithShape="0">
              <a:srgbClr val="000000">
                <a:alpha val="0"/>
              </a:srgbClr>
            </a:outerShdw>
            <a:reflection stA="99000" endPos="65000" dist="50800" dir="5400000" sy="-100000" algn="bl" rotWithShape="0"/>
          </a:effectLst>
        </p:spPr>
      </p:pic>
      <p:pic>
        <p:nvPicPr>
          <p:cNvPr id="21" name="Picture 20" descr="A blue circular object with a black background&#10;&#10;Description automatically generated">
            <a:extLst>
              <a:ext uri="{FF2B5EF4-FFF2-40B4-BE49-F238E27FC236}">
                <a16:creationId xmlns:a16="http://schemas.microsoft.com/office/drawing/2014/main" id="{22D83EC6-E61E-4FBC-DE3D-C6306ED91A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7073" y="5505429"/>
            <a:ext cx="3219265" cy="2030375"/>
          </a:xfrm>
          <a:prstGeom prst="rect">
            <a:avLst/>
          </a:prstGeom>
        </p:spPr>
      </p:pic>
      <p:pic>
        <p:nvPicPr>
          <p:cNvPr id="13" name="Picture 12" descr="A blue crumpled paper ball&#10;&#10;Description automatically generated">
            <a:extLst>
              <a:ext uri="{FF2B5EF4-FFF2-40B4-BE49-F238E27FC236}">
                <a16:creationId xmlns:a16="http://schemas.microsoft.com/office/drawing/2014/main" id="{72C96FF0-0A11-A51D-DD2F-E1350502AA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8014" y="5842773"/>
            <a:ext cx="1097382" cy="877513"/>
          </a:xfrm>
          <a:prstGeom prst="rect">
            <a:avLst/>
          </a:prstGeom>
        </p:spPr>
      </p:pic>
      <p:sp>
        <p:nvSpPr>
          <p:cNvPr id="24" name="Title 1">
            <a:extLst>
              <a:ext uri="{FF2B5EF4-FFF2-40B4-BE49-F238E27FC236}">
                <a16:creationId xmlns:a16="http://schemas.microsoft.com/office/drawing/2014/main" id="{FE397F84-6C96-DBE5-F74F-C0907BAFE54E}"/>
              </a:ext>
            </a:extLst>
          </p:cNvPr>
          <p:cNvSpPr>
            <a:spLocks noGrp="1"/>
          </p:cNvSpPr>
          <p:nvPr>
            <p:ph type="title"/>
          </p:nvPr>
        </p:nvSpPr>
        <p:spPr>
          <a:xfrm>
            <a:off x="3335383" y="536940"/>
            <a:ext cx="5680498" cy="891266"/>
          </a:xfrm>
        </p:spPr>
        <p:txBody>
          <a:bodyPr anchor="b">
            <a:noAutofit/>
          </a:bodyPr>
          <a:lstStyle/>
          <a:p>
            <a:r>
              <a:rPr lang="en-US" sz="4000" dirty="0">
                <a:latin typeface="Bauhaus 93" panose="04030905020B02020C02" pitchFamily="82" charset="0"/>
              </a:rPr>
              <a:t>Model </a:t>
            </a:r>
            <a:br>
              <a:rPr lang="en-US" sz="4000" dirty="0">
                <a:latin typeface="Bauhaus 93" panose="04030905020B02020C02" pitchFamily="82" charset="0"/>
              </a:rPr>
            </a:br>
            <a:r>
              <a:rPr lang="en-US" sz="4000" dirty="0">
                <a:latin typeface="Bauhaus 93" panose="04030905020B02020C02" pitchFamily="82" charset="0"/>
              </a:rPr>
              <a:t>prototype</a:t>
            </a:r>
          </a:p>
        </p:txBody>
      </p:sp>
      <p:pic>
        <p:nvPicPr>
          <p:cNvPr id="26" name="Picture 25" descr="A green and white toggle switch&#10;&#10;Description automatically generated">
            <a:extLst>
              <a:ext uri="{FF2B5EF4-FFF2-40B4-BE49-F238E27FC236}">
                <a16:creationId xmlns:a16="http://schemas.microsoft.com/office/drawing/2014/main" id="{BC8B6095-E7E6-7BC5-4206-32614F8FCE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9807146" y="2609380"/>
            <a:ext cx="2384853" cy="546183"/>
          </a:xfrm>
          <a:prstGeom prst="rect">
            <a:avLst/>
          </a:prstGeom>
        </p:spPr>
      </p:pic>
      <p:sp>
        <p:nvSpPr>
          <p:cNvPr id="28" name="Callout: Bent Line with Border and Accent Bar 27">
            <a:extLst>
              <a:ext uri="{FF2B5EF4-FFF2-40B4-BE49-F238E27FC236}">
                <a16:creationId xmlns:a16="http://schemas.microsoft.com/office/drawing/2014/main" id="{C71F8625-DE06-672C-4863-FA8B46081AA2}"/>
              </a:ext>
            </a:extLst>
          </p:cNvPr>
          <p:cNvSpPr/>
          <p:nvPr/>
        </p:nvSpPr>
        <p:spPr>
          <a:xfrm flipH="1">
            <a:off x="3114699" y="3791601"/>
            <a:ext cx="2493260" cy="1877780"/>
          </a:xfrm>
          <a:prstGeom prst="accentBorderCallout2">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dirty="0">
              <a:latin typeface="Agency FB" panose="020B0503020202020204" pitchFamily="34" charset="0"/>
            </a:endParaRPr>
          </a:p>
          <a:p>
            <a:endParaRPr lang="en-US" sz="1200" dirty="0">
              <a:latin typeface="Agency FB" panose="020B0503020202020204" pitchFamily="34" charset="0"/>
            </a:endParaRPr>
          </a:p>
          <a:p>
            <a:r>
              <a:rPr lang="en-US" sz="1600" dirty="0">
                <a:latin typeface="Agency FB" panose="020B0503020202020204" pitchFamily="34" charset="0"/>
              </a:rPr>
              <a:t>Structure: Crane</a:t>
            </a:r>
          </a:p>
          <a:p>
            <a:r>
              <a:rPr lang="en-US" sz="1600" dirty="0">
                <a:latin typeface="Agency FB" panose="020B0503020202020204" pitchFamily="34" charset="0"/>
              </a:rPr>
              <a:t>Model Number: 13592940EDEEEF30</a:t>
            </a:r>
          </a:p>
          <a:p>
            <a:r>
              <a:rPr lang="en-US" sz="1600" dirty="0">
                <a:latin typeface="Agency FB" panose="020B0503020202020204" pitchFamily="34" charset="0"/>
              </a:rPr>
              <a:t>Description: Abstract crane model with pyramid base</a:t>
            </a:r>
          </a:p>
          <a:p>
            <a:r>
              <a:rPr lang="en-US" sz="1600" dirty="0">
                <a:latin typeface="Agency FB" panose="020B0503020202020204" pitchFamily="34" charset="0"/>
              </a:rPr>
              <a:t>Difficulty: Moderate</a:t>
            </a:r>
          </a:p>
          <a:p>
            <a:r>
              <a:rPr lang="en-US" sz="1600" dirty="0">
                <a:latin typeface="Agency FB" panose="020B0503020202020204" pitchFamily="34" charset="0"/>
              </a:rPr>
              <a:t>Time Spent: 5 mins</a:t>
            </a:r>
          </a:p>
          <a:p>
            <a:r>
              <a:rPr lang="en-US" sz="1600" dirty="0">
                <a:latin typeface="Agency FB" panose="020B0503020202020204" pitchFamily="34" charset="0"/>
              </a:rPr>
              <a:t>Orgs: 65</a:t>
            </a:r>
          </a:p>
          <a:p>
            <a:pPr algn="ctr"/>
            <a:endParaRPr lang="en-US" dirty="0"/>
          </a:p>
        </p:txBody>
      </p:sp>
      <p:pic>
        <p:nvPicPr>
          <p:cNvPr id="30" name="Picture 29" descr="A gold coin with a dollar sign&#10;&#10;Description automatically generated">
            <a:extLst>
              <a:ext uri="{FF2B5EF4-FFF2-40B4-BE49-F238E27FC236}">
                <a16:creationId xmlns:a16="http://schemas.microsoft.com/office/drawing/2014/main" id="{A1F9DE5E-2F28-3903-4B94-9E0FFE3FA9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73070" y="91307"/>
            <a:ext cx="769319" cy="769319"/>
          </a:xfrm>
          <a:prstGeom prst="rect">
            <a:avLst/>
          </a:prstGeom>
        </p:spPr>
      </p:pic>
      <p:sp>
        <p:nvSpPr>
          <p:cNvPr id="31" name="Title 1">
            <a:extLst>
              <a:ext uri="{FF2B5EF4-FFF2-40B4-BE49-F238E27FC236}">
                <a16:creationId xmlns:a16="http://schemas.microsoft.com/office/drawing/2014/main" id="{A666DAC9-104B-4394-A712-2BC126D1B58C}"/>
              </a:ext>
            </a:extLst>
          </p:cNvPr>
          <p:cNvSpPr txBox="1">
            <a:spLocks/>
          </p:cNvSpPr>
          <p:nvPr/>
        </p:nvSpPr>
        <p:spPr>
          <a:xfrm>
            <a:off x="10477840" y="202874"/>
            <a:ext cx="769319" cy="546183"/>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600" dirty="0">
                <a:latin typeface="Broadway" panose="04040905080B02020502" pitchFamily="82" charset="0"/>
              </a:rPr>
              <a:t>65</a:t>
            </a:r>
          </a:p>
        </p:txBody>
      </p:sp>
      <p:pic>
        <p:nvPicPr>
          <p:cNvPr id="18" name="Picture 17" descr="A blue diamond with black lines&#10;&#10;Description automatically generated">
            <a:extLst>
              <a:ext uri="{FF2B5EF4-FFF2-40B4-BE49-F238E27FC236}">
                <a16:creationId xmlns:a16="http://schemas.microsoft.com/office/drawing/2014/main" id="{B9DAA9AB-2A2E-B59C-90B5-944FA6F96D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09859" flipH="1">
            <a:off x="3721803" y="2811264"/>
            <a:ext cx="5588318" cy="3696071"/>
          </a:xfrm>
          <a:prstGeom prst="rect">
            <a:avLst/>
          </a:prstGeom>
        </p:spPr>
      </p:pic>
      <p:pic>
        <p:nvPicPr>
          <p:cNvPr id="32" name="Picture 4" descr="Crumpled Paper Ball transparent PNG - StickPNG">
            <a:extLst>
              <a:ext uri="{FF2B5EF4-FFF2-40B4-BE49-F238E27FC236}">
                <a16:creationId xmlns:a16="http://schemas.microsoft.com/office/drawing/2014/main" id="{2FA0C0FD-E13D-700C-ECAB-E0A29322A4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59409">
            <a:off x="3880381" y="5858198"/>
            <a:ext cx="1042805" cy="11234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7E318BD-5ADC-4736-80DD-02122AA049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839747">
            <a:off x="7790390" y="3936326"/>
            <a:ext cx="4152366" cy="1933445"/>
          </a:xfrm>
          <a:prstGeom prst="rect">
            <a:avLst/>
          </a:prstGeom>
        </p:spPr>
      </p:pic>
      <p:pic>
        <p:nvPicPr>
          <p:cNvPr id="20" name="Picture 19" descr="A blue circular object with a black background&#10;&#10;Description automatically generated">
            <a:extLst>
              <a:ext uri="{FF2B5EF4-FFF2-40B4-BE49-F238E27FC236}">
                <a16:creationId xmlns:a16="http://schemas.microsoft.com/office/drawing/2014/main" id="{3CF45C01-E491-4958-88E0-2D6AEFFF98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4020" y="5304984"/>
            <a:ext cx="3219265" cy="2030375"/>
          </a:xfrm>
          <a:prstGeom prst="rect">
            <a:avLst/>
          </a:prstGeom>
        </p:spPr>
      </p:pic>
      <p:pic>
        <p:nvPicPr>
          <p:cNvPr id="25" name="Picture 24" descr="A blue crumpled paper ball&#10;&#10;Description automatically generated">
            <a:extLst>
              <a:ext uri="{FF2B5EF4-FFF2-40B4-BE49-F238E27FC236}">
                <a16:creationId xmlns:a16="http://schemas.microsoft.com/office/drawing/2014/main" id="{0D4736B3-631A-4730-AA19-80A0C26B19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727946">
            <a:off x="9708242" y="5809278"/>
            <a:ext cx="637565" cy="653789"/>
          </a:xfrm>
          <a:prstGeom prst="rect">
            <a:avLst/>
          </a:prstGeom>
        </p:spPr>
      </p:pic>
    </p:spTree>
    <p:extLst>
      <p:ext uri="{BB962C8B-B14F-4D97-AF65-F5344CB8AC3E}">
        <p14:creationId xmlns:p14="http://schemas.microsoft.com/office/powerpoint/2010/main" val="2689342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B39C4-3BD9-4C06-9898-1E697B919280}"/>
              </a:ext>
            </a:extLst>
          </p:cNvPr>
          <p:cNvSpPr>
            <a:spLocks noGrp="1"/>
          </p:cNvSpPr>
          <p:nvPr>
            <p:ph type="title"/>
          </p:nvPr>
        </p:nvSpPr>
        <p:spPr>
          <a:xfrm>
            <a:off x="564012" y="-12383"/>
            <a:ext cx="10515600" cy="1325563"/>
          </a:xfrm>
          <a:solidFill>
            <a:schemeClr val="bg1"/>
          </a:solidFill>
        </p:spPr>
        <p:txBody>
          <a:bodyPr/>
          <a:lstStyle/>
          <a:p>
            <a:r>
              <a:rPr lang="en-US" dirty="0"/>
              <a:t>Plots and Visualizations</a:t>
            </a:r>
          </a:p>
        </p:txBody>
      </p:sp>
      <p:pic>
        <p:nvPicPr>
          <p:cNvPr id="5" name="Content Placeholder 4">
            <a:extLst>
              <a:ext uri="{FF2B5EF4-FFF2-40B4-BE49-F238E27FC236}">
                <a16:creationId xmlns:a16="http://schemas.microsoft.com/office/drawing/2014/main" id="{46C2586E-D7C4-4493-A526-BA62734134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20800" y="3139757"/>
            <a:ext cx="6206135" cy="3718243"/>
          </a:xfrm>
        </p:spPr>
      </p:pic>
      <p:pic>
        <p:nvPicPr>
          <p:cNvPr id="7" name="Picture 6">
            <a:extLst>
              <a:ext uri="{FF2B5EF4-FFF2-40B4-BE49-F238E27FC236}">
                <a16:creationId xmlns:a16="http://schemas.microsoft.com/office/drawing/2014/main" id="{F2109FF1-87BF-4AD4-A714-6409A8F5A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896620"/>
            <a:ext cx="5661333" cy="2809240"/>
          </a:xfrm>
          <a:prstGeom prst="rect">
            <a:avLst/>
          </a:prstGeom>
        </p:spPr>
      </p:pic>
      <p:pic>
        <p:nvPicPr>
          <p:cNvPr id="9" name="Picture 8">
            <a:extLst>
              <a:ext uri="{FF2B5EF4-FFF2-40B4-BE49-F238E27FC236}">
                <a16:creationId xmlns:a16="http://schemas.microsoft.com/office/drawing/2014/main" id="{4B2029D1-D3DD-466F-9854-1318ABD975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012" y="3705860"/>
            <a:ext cx="5142908" cy="3034704"/>
          </a:xfrm>
          <a:prstGeom prst="rect">
            <a:avLst/>
          </a:prstGeom>
        </p:spPr>
      </p:pic>
      <p:pic>
        <p:nvPicPr>
          <p:cNvPr id="11" name="Picture 10">
            <a:extLst>
              <a:ext uri="{FF2B5EF4-FFF2-40B4-BE49-F238E27FC236}">
                <a16:creationId xmlns:a16="http://schemas.microsoft.com/office/drawing/2014/main" id="{35A82240-28A7-41E0-8D9A-2925D49A57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5094" y="778644"/>
            <a:ext cx="3844518" cy="2268556"/>
          </a:xfrm>
          <a:prstGeom prst="rect">
            <a:avLst/>
          </a:prstGeom>
        </p:spPr>
      </p:pic>
      <p:sp>
        <p:nvSpPr>
          <p:cNvPr id="12" name="TextBox 11">
            <a:extLst>
              <a:ext uri="{FF2B5EF4-FFF2-40B4-BE49-F238E27FC236}">
                <a16:creationId xmlns:a16="http://schemas.microsoft.com/office/drawing/2014/main" id="{C5303680-05C5-4269-8ECC-9AF40973557A}"/>
              </a:ext>
            </a:extLst>
          </p:cNvPr>
          <p:cNvSpPr txBox="1"/>
          <p:nvPr/>
        </p:nvSpPr>
        <p:spPr>
          <a:xfrm>
            <a:off x="7635372" y="198465"/>
            <a:ext cx="3703452" cy="369332"/>
          </a:xfrm>
          <a:prstGeom prst="rect">
            <a:avLst/>
          </a:prstGeom>
          <a:noFill/>
        </p:spPr>
        <p:txBody>
          <a:bodyPr wrap="square" rtlCol="0">
            <a:spAutoFit/>
          </a:bodyPr>
          <a:lstStyle/>
          <a:p>
            <a:r>
              <a:rPr lang="en-US" dirty="0">
                <a:hlinkClick r:id="rId6"/>
              </a:rPr>
              <a:t>https://youtu.be/Gki6EYS-EhQ?t=39</a:t>
            </a:r>
            <a:r>
              <a:rPr lang="en-US" dirty="0"/>
              <a:t> </a:t>
            </a:r>
          </a:p>
        </p:txBody>
      </p:sp>
    </p:spTree>
    <p:extLst>
      <p:ext uri="{BB962C8B-B14F-4D97-AF65-F5344CB8AC3E}">
        <p14:creationId xmlns:p14="http://schemas.microsoft.com/office/powerpoint/2010/main" val="315243486"/>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9125</TotalTime>
  <Words>1055</Words>
  <Application>Microsoft Office PowerPoint</Application>
  <PresentationFormat>Widescreen</PresentationFormat>
  <Paragraphs>88</Paragraphs>
  <Slides>15</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15</vt:i4>
      </vt:variant>
    </vt:vector>
  </HeadingPairs>
  <TitlesOfParts>
    <vt:vector size="31" baseType="lpstr">
      <vt:lpstr>ADLaM Display</vt:lpstr>
      <vt:lpstr>Agency FB</vt:lpstr>
      <vt:lpstr>Alasassy Caps</vt:lpstr>
      <vt:lpstr>Arial</vt:lpstr>
      <vt:lpstr>Arial Narrow</vt:lpstr>
      <vt:lpstr>Arial Rounded MT Bold</vt:lpstr>
      <vt:lpstr>Bahnschrift</vt:lpstr>
      <vt:lpstr>Bahnschrift SemiBold SemiConden</vt:lpstr>
      <vt:lpstr>Bauhaus 93</vt:lpstr>
      <vt:lpstr>Berlin Sans FB Demi</vt:lpstr>
      <vt:lpstr>Broadway</vt:lpstr>
      <vt:lpstr>Calibri</vt:lpstr>
      <vt:lpstr>Calibri Light</vt:lpstr>
      <vt:lpstr>Lato</vt:lpstr>
      <vt:lpstr>Times New Roman</vt:lpstr>
      <vt:lpstr>Office Theme</vt:lpstr>
      <vt:lpstr>PowerPoint Presentation</vt:lpstr>
      <vt:lpstr>Origami and its Importance </vt:lpstr>
      <vt:lpstr>What is Ori(go)?</vt:lpstr>
      <vt:lpstr>Crease patterns + Origami Simulator + Origami Database </vt:lpstr>
      <vt:lpstr>PowerPoint Presentation</vt:lpstr>
      <vt:lpstr>ETL Pipeline + Web development</vt:lpstr>
      <vt:lpstr>Methodology</vt:lpstr>
      <vt:lpstr>Model  prototype</vt:lpstr>
      <vt:lpstr>Plots and Visualizations</vt:lpstr>
      <vt:lpstr>Plots and Visualizations</vt:lpstr>
      <vt:lpstr> Features </vt:lpstr>
      <vt:lpstr>Summary &amp; Limitations</vt:lpstr>
      <vt:lpstr>What’s next ? Tasks in order:</vt:lpstr>
      <vt:lpstr>Resources</vt:lpstr>
      <vt:lpstr>Thank You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Raine Brookshire</dc:creator>
  <cp:lastModifiedBy>Public User</cp:lastModifiedBy>
  <cp:revision>23</cp:revision>
  <dcterms:created xsi:type="dcterms:W3CDTF">2023-12-26T03:07:48Z</dcterms:created>
  <dcterms:modified xsi:type="dcterms:W3CDTF">2024-11-20T20:48:25Z</dcterms:modified>
</cp:coreProperties>
</file>